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56" r:id="rId2"/>
    <p:sldId id="256" r:id="rId3"/>
    <p:sldId id="257" r:id="rId4"/>
    <p:sldId id="258" r:id="rId5"/>
    <p:sldId id="259" r:id="rId6"/>
    <p:sldId id="262" r:id="rId7"/>
    <p:sldId id="260" r:id="rId8"/>
    <p:sldId id="261" r:id="rId9"/>
    <p:sldId id="264" r:id="rId10"/>
    <p:sldId id="265" r:id="rId11"/>
    <p:sldId id="266" r:id="rId12"/>
    <p:sldId id="357" r:id="rId13"/>
    <p:sldId id="267" r:id="rId14"/>
    <p:sldId id="268" r:id="rId15"/>
    <p:sldId id="269" r:id="rId16"/>
    <p:sldId id="270" r:id="rId17"/>
    <p:sldId id="358" r:id="rId18"/>
    <p:sldId id="271" r:id="rId19"/>
    <p:sldId id="272" r:id="rId20"/>
    <p:sldId id="273" r:id="rId21"/>
    <p:sldId id="274" r:id="rId22"/>
    <p:sldId id="275" r:id="rId23"/>
    <p:sldId id="276" r:id="rId24"/>
    <p:sldId id="35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308" r:id="rId41"/>
    <p:sldId id="309" r:id="rId42"/>
    <p:sldId id="310" r:id="rId43"/>
    <p:sldId id="312" r:id="rId44"/>
    <p:sldId id="313" r:id="rId45"/>
    <p:sldId id="314" r:id="rId46"/>
    <p:sldId id="315" r:id="rId47"/>
    <p:sldId id="317" r:id="rId48"/>
    <p:sldId id="364" r:id="rId49"/>
    <p:sldId id="316" r:id="rId50"/>
    <p:sldId id="318" r:id="rId51"/>
    <p:sldId id="319" r:id="rId52"/>
    <p:sldId id="320" r:id="rId53"/>
    <p:sldId id="321" r:id="rId54"/>
    <p:sldId id="322" r:id="rId55"/>
    <p:sldId id="323" r:id="rId56"/>
    <p:sldId id="324" r:id="rId57"/>
    <p:sldId id="325" r:id="rId58"/>
    <p:sldId id="326" r:id="rId59"/>
    <p:sldId id="327" r:id="rId60"/>
    <p:sldId id="328" r:id="rId61"/>
    <p:sldId id="329" r:id="rId62"/>
    <p:sldId id="330" r:id="rId63"/>
    <p:sldId id="331" r:id="rId64"/>
    <p:sldId id="332" r:id="rId65"/>
    <p:sldId id="333" r:id="rId66"/>
    <p:sldId id="334" r:id="rId67"/>
    <p:sldId id="340" r:id="rId68"/>
    <p:sldId id="341" r:id="rId69"/>
    <p:sldId id="343" r:id="rId70"/>
    <p:sldId id="344" r:id="rId71"/>
    <p:sldId id="345" r:id="rId72"/>
    <p:sldId id="346" r:id="rId73"/>
    <p:sldId id="347" r:id="rId74"/>
    <p:sldId id="348" r:id="rId75"/>
    <p:sldId id="349" r:id="rId76"/>
    <p:sldId id="350" r:id="rId77"/>
    <p:sldId id="351" r:id="rId78"/>
    <p:sldId id="353" r:id="rId79"/>
    <p:sldId id="354" r:id="rId80"/>
    <p:sldId id="355" r:id="rId8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theme" Target="theme/theme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7D3197E-6A93-444F-BD92-08865C4F920B}" type="datetimeFigureOut">
              <a:rPr lang="en-US" smtClean="0"/>
              <a:t>11/23/2025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D7BDBD-F4E6-4C6A-8E66-3782F24C20CA}" type="slidenum">
              <a:rPr lang="en-US" smtClean="0"/>
              <a:t>‹#›</a:t>
            </a:fld>
            <a:endParaRPr lang="en-US"/>
          </a:p>
        </p:txBody>
      </p:sp>
    </p:spTree>
    <p:extLst>
      <p:ext uri="{BB962C8B-B14F-4D97-AF65-F5344CB8AC3E}">
        <p14:creationId xmlns:p14="http://schemas.microsoft.com/office/powerpoint/2010/main" val="17792166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D3197E-6A93-444F-BD92-08865C4F920B}" type="datetimeFigureOut">
              <a:rPr lang="en-US" smtClean="0"/>
              <a:t>11/23/2025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D7BDBD-F4E6-4C6A-8E66-3782F24C20CA}" type="slidenum">
              <a:rPr lang="en-US" smtClean="0"/>
              <a:t>‹#›</a:t>
            </a:fld>
            <a:endParaRPr lang="en-US"/>
          </a:p>
        </p:txBody>
      </p:sp>
    </p:spTree>
    <p:extLst>
      <p:ext uri="{BB962C8B-B14F-4D97-AF65-F5344CB8AC3E}">
        <p14:creationId xmlns:p14="http://schemas.microsoft.com/office/powerpoint/2010/main" val="1798346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D3197E-6A93-444F-BD92-08865C4F920B}" type="datetimeFigureOut">
              <a:rPr lang="en-US" smtClean="0"/>
              <a:t>11/23/2025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D7BDBD-F4E6-4C6A-8E66-3782F24C20CA}" type="slidenum">
              <a:rPr lang="en-US" smtClean="0"/>
              <a:t>‹#›</a:t>
            </a:fld>
            <a:endParaRPr lang="en-US"/>
          </a:p>
        </p:txBody>
      </p:sp>
    </p:spTree>
    <p:extLst>
      <p:ext uri="{BB962C8B-B14F-4D97-AF65-F5344CB8AC3E}">
        <p14:creationId xmlns:p14="http://schemas.microsoft.com/office/powerpoint/2010/main" val="15563721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D3197E-6A93-444F-BD92-08865C4F920B}" type="datetimeFigureOut">
              <a:rPr lang="en-US" smtClean="0"/>
              <a:t>11/23/2025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D7BDBD-F4E6-4C6A-8E66-3782F24C20CA}" type="slidenum">
              <a:rPr lang="en-US" smtClean="0"/>
              <a:t>‹#›</a:t>
            </a:fld>
            <a:endParaRPr lang="en-US"/>
          </a:p>
        </p:txBody>
      </p:sp>
    </p:spTree>
    <p:extLst>
      <p:ext uri="{BB962C8B-B14F-4D97-AF65-F5344CB8AC3E}">
        <p14:creationId xmlns:p14="http://schemas.microsoft.com/office/powerpoint/2010/main" val="24997588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7D3197E-6A93-444F-BD92-08865C4F920B}" type="datetimeFigureOut">
              <a:rPr lang="en-US" smtClean="0"/>
              <a:t>11/23/2025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D7BDBD-F4E6-4C6A-8E66-3782F24C20CA}" type="slidenum">
              <a:rPr lang="en-US" smtClean="0"/>
              <a:t>‹#›</a:t>
            </a:fld>
            <a:endParaRPr lang="en-US"/>
          </a:p>
        </p:txBody>
      </p:sp>
    </p:spTree>
    <p:extLst>
      <p:ext uri="{BB962C8B-B14F-4D97-AF65-F5344CB8AC3E}">
        <p14:creationId xmlns:p14="http://schemas.microsoft.com/office/powerpoint/2010/main" val="3857186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7D3197E-6A93-444F-BD92-08865C4F920B}" type="datetimeFigureOut">
              <a:rPr lang="en-US" smtClean="0"/>
              <a:t>11/23/2025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D7BDBD-F4E6-4C6A-8E66-3782F24C20CA}" type="slidenum">
              <a:rPr lang="en-US" smtClean="0"/>
              <a:t>‹#›</a:t>
            </a:fld>
            <a:endParaRPr lang="en-US"/>
          </a:p>
        </p:txBody>
      </p:sp>
    </p:spTree>
    <p:extLst>
      <p:ext uri="{BB962C8B-B14F-4D97-AF65-F5344CB8AC3E}">
        <p14:creationId xmlns:p14="http://schemas.microsoft.com/office/powerpoint/2010/main" val="31293689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7D3197E-6A93-444F-BD92-08865C4F920B}" type="datetimeFigureOut">
              <a:rPr lang="en-US" smtClean="0"/>
              <a:t>11/23/2025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2D7BDBD-F4E6-4C6A-8E66-3782F24C20CA}" type="slidenum">
              <a:rPr lang="en-US" smtClean="0"/>
              <a:t>‹#›</a:t>
            </a:fld>
            <a:endParaRPr lang="en-US"/>
          </a:p>
        </p:txBody>
      </p:sp>
    </p:spTree>
    <p:extLst>
      <p:ext uri="{BB962C8B-B14F-4D97-AF65-F5344CB8AC3E}">
        <p14:creationId xmlns:p14="http://schemas.microsoft.com/office/powerpoint/2010/main" val="39133191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7D3197E-6A93-444F-BD92-08865C4F920B}" type="datetimeFigureOut">
              <a:rPr lang="en-US" smtClean="0"/>
              <a:t>11/23/2025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2D7BDBD-F4E6-4C6A-8E66-3782F24C20CA}" type="slidenum">
              <a:rPr lang="en-US" smtClean="0"/>
              <a:t>‹#›</a:t>
            </a:fld>
            <a:endParaRPr lang="en-US"/>
          </a:p>
        </p:txBody>
      </p:sp>
    </p:spTree>
    <p:extLst>
      <p:ext uri="{BB962C8B-B14F-4D97-AF65-F5344CB8AC3E}">
        <p14:creationId xmlns:p14="http://schemas.microsoft.com/office/powerpoint/2010/main" val="34414691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D3197E-6A93-444F-BD92-08865C4F920B}" type="datetimeFigureOut">
              <a:rPr lang="en-US" smtClean="0"/>
              <a:t>11/23/2025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2D7BDBD-F4E6-4C6A-8E66-3782F24C20CA}" type="slidenum">
              <a:rPr lang="en-US" smtClean="0"/>
              <a:t>‹#›</a:t>
            </a:fld>
            <a:endParaRPr lang="en-US"/>
          </a:p>
        </p:txBody>
      </p:sp>
    </p:spTree>
    <p:extLst>
      <p:ext uri="{BB962C8B-B14F-4D97-AF65-F5344CB8AC3E}">
        <p14:creationId xmlns:p14="http://schemas.microsoft.com/office/powerpoint/2010/main" val="3778807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D3197E-6A93-444F-BD92-08865C4F920B}" type="datetimeFigureOut">
              <a:rPr lang="en-US" smtClean="0"/>
              <a:t>11/23/2025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D7BDBD-F4E6-4C6A-8E66-3782F24C20CA}" type="slidenum">
              <a:rPr lang="en-US" smtClean="0"/>
              <a:t>‹#›</a:t>
            </a:fld>
            <a:endParaRPr lang="en-US"/>
          </a:p>
        </p:txBody>
      </p:sp>
    </p:spTree>
    <p:extLst>
      <p:ext uri="{BB962C8B-B14F-4D97-AF65-F5344CB8AC3E}">
        <p14:creationId xmlns:p14="http://schemas.microsoft.com/office/powerpoint/2010/main" val="4334303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D3197E-6A93-444F-BD92-08865C4F920B}" type="datetimeFigureOut">
              <a:rPr lang="en-US" smtClean="0"/>
              <a:t>11/23/2025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D7BDBD-F4E6-4C6A-8E66-3782F24C20CA}" type="slidenum">
              <a:rPr lang="en-US" smtClean="0"/>
              <a:t>‹#›</a:t>
            </a:fld>
            <a:endParaRPr lang="en-US"/>
          </a:p>
        </p:txBody>
      </p:sp>
    </p:spTree>
    <p:extLst>
      <p:ext uri="{BB962C8B-B14F-4D97-AF65-F5344CB8AC3E}">
        <p14:creationId xmlns:p14="http://schemas.microsoft.com/office/powerpoint/2010/main" val="23426604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D3197E-6A93-444F-BD92-08865C4F920B}" type="datetimeFigureOut">
              <a:rPr lang="en-US" smtClean="0"/>
              <a:t>11/23/2025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D7BDBD-F4E6-4C6A-8E66-3782F24C20CA}" type="slidenum">
              <a:rPr lang="en-US" smtClean="0"/>
              <a:t>‹#›</a:t>
            </a:fld>
            <a:endParaRPr lang="en-US"/>
          </a:p>
        </p:txBody>
      </p:sp>
    </p:spTree>
    <p:extLst>
      <p:ext uri="{BB962C8B-B14F-4D97-AF65-F5344CB8AC3E}">
        <p14:creationId xmlns:p14="http://schemas.microsoft.com/office/powerpoint/2010/main" val="29130023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1.xml"/><Relationship Id="rId4" Type="http://schemas.openxmlformats.org/officeDocument/2006/relationships/image" Target="../media/image5.e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1503045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ar-SA" sz="3600" b="1" dirty="0">
                <a:cs typeface="B Mitra" panose="00000700000000000000" pitchFamily="2" charset="-78"/>
              </a:rPr>
              <a:t>اهداف و استراتژی های جهانی در کنترل اضافه وزن و چاقی کودکان و نوجوانان</a:t>
            </a:r>
            <a:endParaRPr lang="en-US" sz="3600" dirty="0">
              <a:cs typeface="B Mitra" panose="00000700000000000000" pitchFamily="2" charset="-78"/>
            </a:endParaRPr>
          </a:p>
        </p:txBody>
      </p:sp>
      <p:sp>
        <p:nvSpPr>
          <p:cNvPr id="3" name="Content Placeholder 2"/>
          <p:cNvSpPr>
            <a:spLocks noGrp="1"/>
          </p:cNvSpPr>
          <p:nvPr>
            <p:ph idx="1"/>
          </p:nvPr>
        </p:nvSpPr>
        <p:spPr>
          <a:xfrm>
            <a:off x="257577" y="1825624"/>
            <a:ext cx="11655381" cy="4871389"/>
          </a:xfrm>
        </p:spPr>
        <p:txBody>
          <a:bodyPr>
            <a:normAutofit/>
          </a:bodyPr>
          <a:lstStyle/>
          <a:p>
            <a:pPr algn="just" rtl="1">
              <a:lnSpc>
                <a:spcPct val="170000"/>
              </a:lnSpc>
            </a:pPr>
            <a:r>
              <a:rPr lang="fa-IR" sz="3200" b="1" dirty="0">
                <a:cs typeface="B Mitra" panose="00000700000000000000" pitchFamily="2" charset="-78"/>
              </a:rPr>
              <a:t>افزایش مصرف میوه و </a:t>
            </a:r>
            <a:r>
              <a:rPr lang="fa-IR" sz="3200" b="1" dirty="0" smtClean="0">
                <a:cs typeface="B Mitra" panose="00000700000000000000" pitchFamily="2" charset="-78"/>
              </a:rPr>
              <a:t>سبزی</a:t>
            </a:r>
            <a:endParaRPr lang="en-US" sz="3200" b="1" dirty="0" smtClean="0">
              <a:cs typeface="B Mitra" panose="00000700000000000000" pitchFamily="2" charset="-78"/>
            </a:endParaRPr>
          </a:p>
          <a:p>
            <a:pPr lvl="0" algn="just" rtl="1">
              <a:lnSpc>
                <a:spcPct val="170000"/>
              </a:lnSpc>
            </a:pPr>
            <a:r>
              <a:rPr lang="fa-IR" dirty="0">
                <a:cs typeface="B Mitra" panose="00000700000000000000" pitchFamily="2" charset="-78"/>
              </a:rPr>
              <a:t>ایجاد باغچه در سطح مدارس و محله </a:t>
            </a:r>
            <a:r>
              <a:rPr lang="fa-IR" dirty="0" smtClean="0">
                <a:cs typeface="B Mitra" panose="00000700000000000000" pitchFamily="2" charset="-78"/>
              </a:rPr>
              <a:t>ها </a:t>
            </a:r>
            <a:endParaRPr lang="en-US" dirty="0" smtClean="0">
              <a:cs typeface="B Mitra" panose="00000700000000000000" pitchFamily="2" charset="-78"/>
            </a:endParaRPr>
          </a:p>
          <a:p>
            <a:pPr lvl="0" algn="just" rtl="1">
              <a:lnSpc>
                <a:spcPct val="170000"/>
              </a:lnSpc>
            </a:pPr>
            <a:r>
              <a:rPr lang="fa-IR" dirty="0" smtClean="0">
                <a:cs typeface="B Mitra" panose="00000700000000000000" pitchFamily="2" charset="-78"/>
              </a:rPr>
              <a:t>تامین </a:t>
            </a:r>
            <a:r>
              <a:rPr lang="fa-IR" dirty="0">
                <a:cs typeface="B Mitra" panose="00000700000000000000" pitchFamily="2" charset="-78"/>
              </a:rPr>
              <a:t>میوه و سبزی تازه از زمین های کشاورزی به مدارس </a:t>
            </a:r>
            <a:endParaRPr lang="en-US" dirty="0" smtClean="0">
              <a:cs typeface="B Mitra" panose="00000700000000000000" pitchFamily="2" charset="-78"/>
            </a:endParaRPr>
          </a:p>
          <a:p>
            <a:pPr lvl="0" algn="just" rtl="1">
              <a:lnSpc>
                <a:spcPct val="170000"/>
              </a:lnSpc>
            </a:pPr>
            <a:r>
              <a:rPr lang="fa-IR" dirty="0" smtClean="0">
                <a:cs typeface="B Mitra" panose="00000700000000000000" pitchFamily="2" charset="-78"/>
              </a:rPr>
              <a:t>ایجاد مغازه </a:t>
            </a:r>
            <a:r>
              <a:rPr lang="fa-IR" dirty="0">
                <a:cs typeface="B Mitra" panose="00000700000000000000" pitchFamily="2" charset="-78"/>
              </a:rPr>
              <a:t>های جدید </a:t>
            </a:r>
            <a:endParaRPr lang="en-US" dirty="0">
              <a:cs typeface="B Mitra" panose="00000700000000000000" pitchFamily="2" charset="-78"/>
            </a:endParaRPr>
          </a:p>
          <a:p>
            <a:pPr lvl="0" algn="just" rtl="1">
              <a:lnSpc>
                <a:spcPct val="170000"/>
              </a:lnSpc>
            </a:pPr>
            <a:r>
              <a:rPr lang="fa-IR" dirty="0" smtClean="0">
                <a:cs typeface="B Mitra" panose="00000700000000000000" pitchFamily="2" charset="-78"/>
              </a:rPr>
              <a:t>ایجاد </a:t>
            </a:r>
            <a:r>
              <a:rPr lang="fa-IR" dirty="0">
                <a:cs typeface="B Mitra" panose="00000700000000000000" pitchFamily="2" charset="-78"/>
              </a:rPr>
              <a:t>سرویس های ارائه میوه و سبزی به دانش </a:t>
            </a:r>
            <a:r>
              <a:rPr lang="fa-IR" dirty="0" smtClean="0">
                <a:cs typeface="B Mitra" panose="00000700000000000000" pitchFamily="2" charset="-78"/>
              </a:rPr>
              <a:t>آموزان</a:t>
            </a:r>
            <a:endParaRPr lang="en-US" dirty="0" smtClean="0">
              <a:cs typeface="B Mitra" panose="00000700000000000000" pitchFamily="2" charset="-78"/>
            </a:endParaRPr>
          </a:p>
        </p:txBody>
      </p:sp>
    </p:spTree>
    <p:extLst>
      <p:ext uri="{BB962C8B-B14F-4D97-AF65-F5344CB8AC3E}">
        <p14:creationId xmlns:p14="http://schemas.microsoft.com/office/powerpoint/2010/main" val="25633015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0455" y="528034"/>
            <a:ext cx="11655381" cy="6014434"/>
          </a:xfrm>
        </p:spPr>
        <p:txBody>
          <a:bodyPr>
            <a:normAutofit fontScale="85000" lnSpcReduction="20000"/>
          </a:bodyPr>
          <a:lstStyle/>
          <a:p>
            <a:pPr lvl="0" algn="just" rtl="1">
              <a:lnSpc>
                <a:spcPct val="170000"/>
              </a:lnSpc>
            </a:pPr>
            <a:r>
              <a:rPr lang="fa-IR" dirty="0">
                <a:cs typeface="B Mitra" panose="00000700000000000000" pitchFamily="2" charset="-78"/>
              </a:rPr>
              <a:t>ایجاد باغچه های خانگی همراه با آموزش باغ داری آماده سازی و ذخیره محصولات </a:t>
            </a:r>
            <a:endParaRPr lang="en-US" dirty="0" smtClean="0">
              <a:cs typeface="B Mitra" panose="00000700000000000000" pitchFamily="2" charset="-78"/>
            </a:endParaRPr>
          </a:p>
          <a:p>
            <a:pPr lvl="0" algn="just" rtl="1">
              <a:lnSpc>
                <a:spcPct val="170000"/>
              </a:lnSpc>
            </a:pPr>
            <a:r>
              <a:rPr lang="fa-IR" dirty="0" smtClean="0">
                <a:cs typeface="B Mitra" panose="00000700000000000000" pitchFamily="2" charset="-78"/>
              </a:rPr>
              <a:t>برنامه </a:t>
            </a:r>
            <a:r>
              <a:rPr lang="fa-IR" dirty="0">
                <a:cs typeface="B Mitra" panose="00000700000000000000" pitchFamily="2" charset="-78"/>
              </a:rPr>
              <a:t>تغذیه رایگان با میوه و سبزی</a:t>
            </a:r>
          </a:p>
          <a:p>
            <a:pPr lvl="0" algn="just" rtl="1">
              <a:lnSpc>
                <a:spcPct val="170000"/>
              </a:lnSpc>
            </a:pPr>
            <a:r>
              <a:rPr lang="fa-IR" dirty="0">
                <a:cs typeface="B Mitra" panose="00000700000000000000" pitchFamily="2" charset="-78"/>
              </a:rPr>
              <a:t>آموزش تغذیه در مدارس</a:t>
            </a:r>
          </a:p>
          <a:p>
            <a:pPr lvl="0" algn="just" rtl="1">
              <a:lnSpc>
                <a:spcPct val="170000"/>
              </a:lnSpc>
            </a:pPr>
            <a:r>
              <a:rPr lang="fa-IR" dirty="0">
                <a:cs typeface="B Mitra" panose="00000700000000000000" pitchFamily="2" charset="-78"/>
              </a:rPr>
              <a:t>ارائه میوه ها و سبزی ها در بسته بندی های جذاب و بهداشتی آماده مصرف </a:t>
            </a:r>
          </a:p>
          <a:p>
            <a:pPr lvl="0" algn="just" rtl="1">
              <a:lnSpc>
                <a:spcPct val="170000"/>
              </a:lnSpc>
            </a:pPr>
            <a:r>
              <a:rPr lang="fa-IR" dirty="0">
                <a:cs typeface="B Mitra" panose="00000700000000000000" pitchFamily="2" charset="-78"/>
              </a:rPr>
              <a:t>راه اندازی برنامه صبحانه مدارس و استفاده از میوه و سبزی در وعده های غذایی صبحانه و ناهار دانش آموزان و در کمپ های دانش آموزی</a:t>
            </a:r>
          </a:p>
          <a:p>
            <a:pPr lvl="0" algn="just" rtl="1">
              <a:lnSpc>
                <a:spcPct val="170000"/>
              </a:lnSpc>
            </a:pPr>
            <a:r>
              <a:rPr lang="fa-IR" dirty="0">
                <a:cs typeface="B Mitra" panose="00000700000000000000" pitchFamily="2" charset="-78"/>
              </a:rPr>
              <a:t>آموزش مصرف میوه و سبزی توسط پرسنل مراکز بهداشتی درمانی به مراجعین </a:t>
            </a:r>
            <a:endParaRPr lang="en-US" dirty="0" smtClean="0">
              <a:cs typeface="B Mitra" panose="00000700000000000000" pitchFamily="2" charset="-78"/>
            </a:endParaRPr>
          </a:p>
          <a:p>
            <a:pPr lvl="0" algn="just" rtl="1">
              <a:lnSpc>
                <a:spcPct val="170000"/>
              </a:lnSpc>
            </a:pPr>
            <a:r>
              <a:rPr lang="fa-IR" dirty="0">
                <a:cs typeface="B Mitra" panose="00000700000000000000" pitchFamily="2" charset="-78"/>
              </a:rPr>
              <a:t>در نظر گرفتن مشوق هایی برای فروشگاه های مواد غذایی و خوار و بار فروشی ها برای عرضه مستقیم محصولات </a:t>
            </a:r>
            <a:r>
              <a:rPr lang="fa-IR" dirty="0" smtClean="0">
                <a:cs typeface="B Mitra" panose="00000700000000000000" pitchFamily="2" charset="-78"/>
              </a:rPr>
              <a:t>کشاورزی</a:t>
            </a:r>
            <a:endParaRPr lang="fa-IR" dirty="0">
              <a:cs typeface="B Mitra" panose="00000700000000000000" pitchFamily="2" charset="-78"/>
            </a:endParaRPr>
          </a:p>
        </p:txBody>
      </p:sp>
    </p:spTree>
    <p:extLst>
      <p:ext uri="{BB962C8B-B14F-4D97-AF65-F5344CB8AC3E}">
        <p14:creationId xmlns:p14="http://schemas.microsoft.com/office/powerpoint/2010/main" val="2490532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3335" y="579549"/>
            <a:ext cx="11681138" cy="5950040"/>
          </a:xfrm>
        </p:spPr>
        <p:txBody>
          <a:bodyPr>
            <a:normAutofit lnSpcReduction="10000"/>
          </a:bodyPr>
          <a:lstStyle/>
          <a:p>
            <a:pPr lvl="0" algn="just" rtl="1">
              <a:lnSpc>
                <a:spcPct val="170000"/>
              </a:lnSpc>
            </a:pPr>
            <a:r>
              <a:rPr lang="fa-IR" dirty="0" smtClean="0">
                <a:cs typeface="B Mitra" panose="00000700000000000000" pitchFamily="2" charset="-78"/>
              </a:rPr>
              <a:t> برنامه </a:t>
            </a:r>
            <a:r>
              <a:rPr lang="fa-IR" dirty="0">
                <a:cs typeface="B Mitra" panose="00000700000000000000" pitchFamily="2" charset="-78"/>
              </a:rPr>
              <a:t>تقسیم بوته گیاهان خوراکی </a:t>
            </a:r>
            <a:endParaRPr lang="en-US" dirty="0" smtClean="0">
              <a:cs typeface="B Mitra" panose="00000700000000000000" pitchFamily="2" charset="-78"/>
            </a:endParaRPr>
          </a:p>
          <a:p>
            <a:pPr lvl="0" algn="just" rtl="1">
              <a:lnSpc>
                <a:spcPct val="170000"/>
              </a:lnSpc>
            </a:pPr>
            <a:r>
              <a:rPr lang="fa-IR" dirty="0" smtClean="0">
                <a:cs typeface="B Mitra" panose="00000700000000000000" pitchFamily="2" charset="-78"/>
              </a:rPr>
              <a:t>برگزاری </a:t>
            </a:r>
            <a:r>
              <a:rPr lang="fa-IR" dirty="0">
                <a:cs typeface="B Mitra" panose="00000700000000000000" pitchFamily="2" charset="-78"/>
              </a:rPr>
              <a:t>کمپین های مصرف 5 تا 10 </a:t>
            </a:r>
            <a:r>
              <a:rPr lang="fa-IR" dirty="0" smtClean="0">
                <a:cs typeface="B Mitra" panose="00000700000000000000" pitchFamily="2" charset="-78"/>
              </a:rPr>
              <a:t>سروینگ (حداقل </a:t>
            </a:r>
            <a:r>
              <a:rPr lang="fa-IR" dirty="0">
                <a:cs typeface="B Mitra" panose="00000700000000000000" pitchFamily="2" charset="-78"/>
              </a:rPr>
              <a:t>5 وعده) میوه و سبزی در روز</a:t>
            </a:r>
          </a:p>
          <a:p>
            <a:pPr lvl="0" algn="just" rtl="1">
              <a:lnSpc>
                <a:spcPct val="170000"/>
              </a:lnSpc>
            </a:pPr>
            <a:r>
              <a:rPr lang="fa-IR" dirty="0">
                <a:cs typeface="B Mitra" panose="00000700000000000000" pitchFamily="2" charset="-78"/>
              </a:rPr>
              <a:t> ارائه میوه و سبزی در دستگاه های </a:t>
            </a:r>
            <a:r>
              <a:rPr lang="fa-IR" dirty="0" smtClean="0">
                <a:cs typeface="B Mitra" panose="00000700000000000000" pitchFamily="2" charset="-78"/>
              </a:rPr>
              <a:t>خودکار (</a:t>
            </a:r>
            <a:r>
              <a:rPr lang="fa-IR" dirty="0">
                <a:cs typeface="B Mitra" panose="00000700000000000000" pitchFamily="2" charset="-78"/>
              </a:rPr>
              <a:t>وندینگ ماشین)</a:t>
            </a:r>
          </a:p>
          <a:p>
            <a:pPr algn="just" rtl="1">
              <a:lnSpc>
                <a:spcPct val="170000"/>
              </a:lnSpc>
            </a:pPr>
            <a:r>
              <a:rPr lang="fa-IR" sz="3100" b="1" dirty="0">
                <a:cs typeface="B Mitra" panose="00000700000000000000" pitchFamily="2" charset="-78"/>
              </a:rPr>
              <a:t>افزایش مصرف غلات کامل</a:t>
            </a:r>
            <a:r>
              <a:rPr lang="fa-IR" sz="3100" dirty="0">
                <a:cs typeface="B Mitra" panose="00000700000000000000" pitchFamily="2" charset="-78"/>
              </a:rPr>
              <a:t> </a:t>
            </a:r>
          </a:p>
          <a:p>
            <a:pPr algn="just" rtl="1">
              <a:lnSpc>
                <a:spcPct val="170000"/>
              </a:lnSpc>
            </a:pPr>
            <a:r>
              <a:rPr lang="fa-IR" dirty="0">
                <a:cs typeface="B Mitra" panose="00000700000000000000" pitchFamily="2" charset="-78"/>
              </a:rPr>
              <a:t>استفاده از غلات کامل در صبحانه </a:t>
            </a:r>
          </a:p>
          <a:p>
            <a:pPr algn="just" rtl="1">
              <a:lnSpc>
                <a:spcPct val="170000"/>
              </a:lnSpc>
            </a:pPr>
            <a:r>
              <a:rPr lang="fa-IR" dirty="0">
                <a:cs typeface="B Mitra" panose="00000700000000000000" pitchFamily="2" charset="-78"/>
              </a:rPr>
              <a:t>استفاده از پودر سبوس </a:t>
            </a:r>
          </a:p>
          <a:p>
            <a:pPr algn="just" rtl="1">
              <a:lnSpc>
                <a:spcPct val="170000"/>
              </a:lnSpc>
            </a:pPr>
            <a:r>
              <a:rPr lang="fa-IR" dirty="0">
                <a:cs typeface="B Mitra" panose="00000700000000000000" pitchFamily="2" charset="-78"/>
              </a:rPr>
              <a:t>استفاده از آرد ذرت کامل در تهیه </a:t>
            </a:r>
            <a:r>
              <a:rPr lang="fa-IR" dirty="0" smtClean="0">
                <a:cs typeface="B Mitra" panose="00000700000000000000" pitchFamily="2" charset="-78"/>
              </a:rPr>
              <a:t>غذاها</a:t>
            </a:r>
            <a:endParaRPr lang="fa-IR" dirty="0">
              <a:cs typeface="B Mitra" panose="00000700000000000000" pitchFamily="2" charset="-78"/>
            </a:endParaRPr>
          </a:p>
        </p:txBody>
      </p:sp>
    </p:spTree>
    <p:extLst>
      <p:ext uri="{BB962C8B-B14F-4D97-AF65-F5344CB8AC3E}">
        <p14:creationId xmlns:p14="http://schemas.microsoft.com/office/powerpoint/2010/main" val="27626704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9093" y="708338"/>
            <a:ext cx="11603865" cy="5795493"/>
          </a:xfrm>
        </p:spPr>
        <p:txBody>
          <a:bodyPr>
            <a:normAutofit fontScale="85000" lnSpcReduction="10000"/>
          </a:bodyPr>
          <a:lstStyle/>
          <a:p>
            <a:pPr algn="just" rtl="1">
              <a:lnSpc>
                <a:spcPct val="170000"/>
              </a:lnSpc>
            </a:pPr>
            <a:r>
              <a:rPr lang="fa-IR" dirty="0">
                <a:cs typeface="B Mitra" panose="00000700000000000000" pitchFamily="2" charset="-78"/>
              </a:rPr>
              <a:t>مشارکت کودکان و نوجوانان در منزل در تهیه کیک و شیرینی با استفاده از آرد غلات کامل بجای غلات تصفیه شده </a:t>
            </a:r>
          </a:p>
          <a:p>
            <a:pPr algn="just" rtl="1">
              <a:lnSpc>
                <a:spcPct val="170000"/>
              </a:lnSpc>
            </a:pPr>
            <a:r>
              <a:rPr lang="fa-IR" dirty="0">
                <a:cs typeface="B Mitra" panose="00000700000000000000" pitchFamily="2" charset="-78"/>
              </a:rPr>
              <a:t>استفاده از غلات کامل و برنج قهوه ای و بلغور و جودوسر و جو در تهیه غذای دانش آموزان در مدرسه</a:t>
            </a:r>
            <a:endParaRPr lang="en-US" dirty="0">
              <a:cs typeface="B Mitra" panose="00000700000000000000" pitchFamily="2" charset="-78"/>
            </a:endParaRPr>
          </a:p>
          <a:p>
            <a:pPr algn="just" rtl="1">
              <a:lnSpc>
                <a:spcPct val="150000"/>
              </a:lnSpc>
            </a:pPr>
            <a:r>
              <a:rPr lang="fa-IR" sz="3200" b="1" dirty="0" smtClean="0">
                <a:cs typeface="B Mitra" panose="00000700000000000000" pitchFamily="2" charset="-78"/>
              </a:rPr>
              <a:t>کاهش </a:t>
            </a:r>
            <a:r>
              <a:rPr lang="fa-IR" sz="3200" b="1" dirty="0">
                <a:cs typeface="B Mitra" panose="00000700000000000000" pitchFamily="2" charset="-78"/>
              </a:rPr>
              <a:t>مصرف نوشیدنی های شیرین </a:t>
            </a:r>
            <a:r>
              <a:rPr lang="fa-IR" sz="3200" b="1" dirty="0" smtClean="0">
                <a:cs typeface="B Mitra" panose="00000700000000000000" pitchFamily="2" charset="-78"/>
              </a:rPr>
              <a:t>شده</a:t>
            </a:r>
          </a:p>
          <a:p>
            <a:pPr algn="just" rtl="1">
              <a:lnSpc>
                <a:spcPct val="150000"/>
              </a:lnSpc>
            </a:pPr>
            <a:r>
              <a:rPr lang="fa-IR" dirty="0">
                <a:cs typeface="B Mitra" panose="00000700000000000000" pitchFamily="2" charset="-78"/>
              </a:rPr>
              <a:t>ارائه نوشیدنی های سالم و رژیمی و </a:t>
            </a:r>
            <a:r>
              <a:rPr lang="fa-IR" dirty="0" smtClean="0">
                <a:cs typeface="B Mitra" panose="00000700000000000000" pitchFamily="2" charset="-78"/>
              </a:rPr>
              <a:t>آب </a:t>
            </a:r>
            <a:r>
              <a:rPr lang="fa-IR" dirty="0">
                <a:cs typeface="B Mitra" panose="00000700000000000000" pitchFamily="2" charset="-78"/>
              </a:rPr>
              <a:t>بعنوان جایگزین های نوشیدنی های شیرین و نوشابه </a:t>
            </a:r>
            <a:r>
              <a:rPr lang="fa-IR" dirty="0" smtClean="0">
                <a:cs typeface="B Mitra" panose="00000700000000000000" pitchFamily="2" charset="-78"/>
              </a:rPr>
              <a:t>ها </a:t>
            </a:r>
          </a:p>
          <a:p>
            <a:pPr algn="just" rtl="1">
              <a:lnSpc>
                <a:spcPct val="150000"/>
              </a:lnSpc>
            </a:pPr>
            <a:r>
              <a:rPr lang="fa-IR" dirty="0" smtClean="0">
                <a:cs typeface="B Mitra" panose="00000700000000000000" pitchFamily="2" charset="-78"/>
              </a:rPr>
              <a:t>ممنوعیت </a:t>
            </a:r>
            <a:r>
              <a:rPr lang="fa-IR" dirty="0">
                <a:cs typeface="B Mitra" panose="00000700000000000000" pitchFamily="2" charset="-78"/>
              </a:rPr>
              <a:t>عرضه </a:t>
            </a:r>
            <a:r>
              <a:rPr lang="fa-IR" dirty="0" smtClean="0">
                <a:cs typeface="B Mitra" panose="00000700000000000000" pitchFamily="2" charset="-78"/>
              </a:rPr>
              <a:t>نوشیدنی </a:t>
            </a:r>
            <a:r>
              <a:rPr lang="fa-IR" dirty="0">
                <a:cs typeface="B Mitra" panose="00000700000000000000" pitchFamily="2" charset="-78"/>
              </a:rPr>
              <a:t>های کربناته در برنامه صبحانه و ناهار مدارس (فروشی و رایگان</a:t>
            </a:r>
            <a:r>
              <a:rPr lang="fa-IR" dirty="0" smtClean="0">
                <a:cs typeface="B Mitra" panose="00000700000000000000" pitchFamily="2" charset="-78"/>
              </a:rPr>
              <a:t>)</a:t>
            </a:r>
          </a:p>
          <a:p>
            <a:pPr algn="just" rtl="1">
              <a:lnSpc>
                <a:spcPct val="150000"/>
              </a:lnSpc>
            </a:pPr>
            <a:r>
              <a:rPr lang="fa-IR" dirty="0" smtClean="0">
                <a:cs typeface="B Mitra" panose="00000700000000000000" pitchFamily="2" charset="-78"/>
              </a:rPr>
              <a:t>عرضه </a:t>
            </a:r>
            <a:r>
              <a:rPr lang="fa-IR" dirty="0">
                <a:cs typeface="B Mitra" panose="00000700000000000000" pitchFamily="2" charset="-78"/>
              </a:rPr>
              <a:t>شیر کم چرب یا بدون چربی در مدارس و مناسبت </a:t>
            </a:r>
            <a:r>
              <a:rPr lang="fa-IR" dirty="0" smtClean="0">
                <a:cs typeface="B Mitra" panose="00000700000000000000" pitchFamily="2" charset="-78"/>
              </a:rPr>
              <a:t>ها </a:t>
            </a:r>
          </a:p>
          <a:p>
            <a:pPr algn="just" rtl="1">
              <a:lnSpc>
                <a:spcPct val="150000"/>
              </a:lnSpc>
            </a:pPr>
            <a:r>
              <a:rPr lang="fa-IR" dirty="0" smtClean="0">
                <a:cs typeface="B Mitra" panose="00000700000000000000" pitchFamily="2" charset="-78"/>
              </a:rPr>
              <a:t>ارائه </a:t>
            </a:r>
            <a:r>
              <a:rPr lang="fa-IR" dirty="0">
                <a:cs typeface="B Mitra" panose="00000700000000000000" pitchFamily="2" charset="-78"/>
              </a:rPr>
              <a:t>آب میوه صد درصد طبیعی در مهدهای کودک، مدارس و دانشگاه ها، آموزش دانش آموزان در خصوص فواید نوشیدنی های طبیعی و مضرات نوشیدنی های شیرین </a:t>
            </a:r>
            <a:r>
              <a:rPr lang="fa-IR" dirty="0" smtClean="0">
                <a:cs typeface="B Mitra" panose="00000700000000000000" pitchFamily="2" charset="-78"/>
              </a:rPr>
              <a:t>شده </a:t>
            </a:r>
          </a:p>
        </p:txBody>
      </p:sp>
    </p:spTree>
    <p:extLst>
      <p:ext uri="{BB962C8B-B14F-4D97-AF65-F5344CB8AC3E}">
        <p14:creationId xmlns:p14="http://schemas.microsoft.com/office/powerpoint/2010/main" val="31036901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6214" y="682580"/>
            <a:ext cx="11590986" cy="5808372"/>
          </a:xfrm>
        </p:spPr>
        <p:txBody>
          <a:bodyPr>
            <a:normAutofit fontScale="92500" lnSpcReduction="20000"/>
          </a:bodyPr>
          <a:lstStyle/>
          <a:p>
            <a:pPr algn="just" rtl="1">
              <a:lnSpc>
                <a:spcPct val="150000"/>
              </a:lnSpc>
            </a:pPr>
            <a:r>
              <a:rPr lang="fa-IR" dirty="0">
                <a:cs typeface="B Mitra" panose="00000700000000000000" pitchFamily="2" charset="-78"/>
              </a:rPr>
              <a:t>کاهش نسبی هزینه نوشیدنی های سالم و افزایش نسبی قیمت نوشیدنی های شیرین شده با شکر </a:t>
            </a:r>
          </a:p>
          <a:p>
            <a:pPr algn="just" rtl="1">
              <a:lnSpc>
                <a:spcPct val="150000"/>
              </a:lnSpc>
            </a:pPr>
            <a:r>
              <a:rPr lang="fa-IR" dirty="0">
                <a:cs typeface="B Mitra" panose="00000700000000000000" pitchFamily="2" charset="-78"/>
              </a:rPr>
              <a:t>استفاده از برچسب گذاری رنگی با رنگ قرمز که نشانه شکر بیشتر و قیمت بالاتر است</a:t>
            </a:r>
          </a:p>
          <a:p>
            <a:pPr algn="just" rtl="1">
              <a:lnSpc>
                <a:spcPct val="150000"/>
              </a:lnSpc>
            </a:pPr>
            <a:r>
              <a:rPr lang="fa-IR" dirty="0">
                <a:cs typeface="B Mitra" panose="00000700000000000000" pitchFamily="2" charset="-78"/>
              </a:rPr>
              <a:t>کاهش تبلیغات محصولات غذایی شیرین </a:t>
            </a:r>
          </a:p>
          <a:p>
            <a:pPr algn="just" rtl="1">
              <a:lnSpc>
                <a:spcPct val="150000"/>
              </a:lnSpc>
            </a:pPr>
            <a:r>
              <a:rPr lang="fa-IR" dirty="0">
                <a:cs typeface="B Mitra" panose="00000700000000000000" pitchFamily="2" charset="-78"/>
              </a:rPr>
              <a:t>آموزش در خصوص مضرات مصرف شکر </a:t>
            </a:r>
            <a:endParaRPr lang="en-US" dirty="0">
              <a:cs typeface="B Mitra" panose="00000700000000000000" pitchFamily="2" charset="-78"/>
            </a:endParaRPr>
          </a:p>
          <a:p>
            <a:pPr algn="just" rtl="1">
              <a:lnSpc>
                <a:spcPct val="150000"/>
              </a:lnSpc>
            </a:pPr>
            <a:r>
              <a:rPr lang="fa-IR" sz="3000" b="1" dirty="0" smtClean="0">
                <a:cs typeface="B Mitra" panose="00000700000000000000" pitchFamily="2" charset="-78"/>
              </a:rPr>
              <a:t>کاهش </a:t>
            </a:r>
            <a:r>
              <a:rPr lang="fa-IR" sz="3000" b="1" dirty="0">
                <a:cs typeface="B Mitra" panose="00000700000000000000" pitchFamily="2" charset="-78"/>
              </a:rPr>
              <a:t>مصرف اسیدهای چرب </a:t>
            </a:r>
            <a:r>
              <a:rPr lang="fa-IR" sz="3000" b="1" dirty="0" smtClean="0">
                <a:cs typeface="B Mitra" panose="00000700000000000000" pitchFamily="2" charset="-78"/>
              </a:rPr>
              <a:t>ترانس</a:t>
            </a:r>
          </a:p>
          <a:p>
            <a:pPr lvl="0" algn="just" rtl="1">
              <a:lnSpc>
                <a:spcPct val="150000"/>
              </a:lnSpc>
            </a:pPr>
            <a:r>
              <a:rPr lang="fa-IR" dirty="0">
                <a:cs typeface="B Mitra" panose="00000700000000000000" pitchFamily="2" charset="-78"/>
              </a:rPr>
              <a:t>آموزش در خصوص استفاده از روغن های گیاهی غیر هیدروژنه مانند روغن زیتون و کانولا و کتان و </a:t>
            </a:r>
            <a:r>
              <a:rPr lang="fa-IR" dirty="0" smtClean="0">
                <a:cs typeface="B Mitra" panose="00000700000000000000" pitchFamily="2" charset="-78"/>
              </a:rPr>
              <a:t>...</a:t>
            </a:r>
          </a:p>
          <a:p>
            <a:pPr lvl="0" algn="just" rtl="1">
              <a:lnSpc>
                <a:spcPct val="150000"/>
              </a:lnSpc>
            </a:pPr>
            <a:r>
              <a:rPr lang="fa-IR" dirty="0" smtClean="0">
                <a:cs typeface="B Mitra" panose="00000700000000000000" pitchFamily="2" charset="-78"/>
              </a:rPr>
              <a:t>توجه </a:t>
            </a:r>
            <a:r>
              <a:rPr lang="fa-IR" dirty="0">
                <a:cs typeface="B Mitra" panose="00000700000000000000" pitchFamily="2" charset="-78"/>
              </a:rPr>
              <a:t>به برچسب های غذایی بویژه صفر گرم اسید چرب </a:t>
            </a:r>
            <a:r>
              <a:rPr lang="fa-IR" dirty="0" smtClean="0">
                <a:cs typeface="B Mitra" panose="00000700000000000000" pitchFamily="2" charset="-78"/>
              </a:rPr>
              <a:t>ترانس </a:t>
            </a:r>
          </a:p>
          <a:p>
            <a:pPr lvl="0" algn="just" rtl="1">
              <a:lnSpc>
                <a:spcPct val="150000"/>
              </a:lnSpc>
            </a:pPr>
            <a:r>
              <a:rPr lang="fa-IR" dirty="0" smtClean="0">
                <a:cs typeface="B Mitra" panose="00000700000000000000" pitchFamily="2" charset="-78"/>
              </a:rPr>
              <a:t>محدود </a:t>
            </a:r>
            <a:r>
              <a:rPr lang="fa-IR" dirty="0">
                <a:cs typeface="B Mitra" panose="00000700000000000000" pitchFamily="2" charset="-78"/>
              </a:rPr>
              <a:t>کردن استفاده از دونات و کلوچه و کراکر و مافین و کیک که حاوی اسید چرب ترانس </a:t>
            </a:r>
            <a:r>
              <a:rPr lang="fa-IR" dirty="0" smtClean="0">
                <a:cs typeface="B Mitra" panose="00000700000000000000" pitchFamily="2" charset="-78"/>
              </a:rPr>
              <a:t>هستند </a:t>
            </a:r>
          </a:p>
          <a:p>
            <a:pPr lvl="0" algn="just" rtl="1">
              <a:lnSpc>
                <a:spcPct val="150000"/>
              </a:lnSpc>
            </a:pPr>
            <a:r>
              <a:rPr lang="fa-IR" dirty="0" smtClean="0">
                <a:cs typeface="B Mitra" panose="00000700000000000000" pitchFamily="2" charset="-78"/>
              </a:rPr>
              <a:t>محدود </a:t>
            </a:r>
            <a:r>
              <a:rPr lang="fa-IR" dirty="0">
                <a:cs typeface="B Mitra" panose="00000700000000000000" pitchFamily="2" charset="-78"/>
              </a:rPr>
              <a:t>کردن غذاهای آماده و رستورانی که با روغن هیدروژنه تهیه شده </a:t>
            </a:r>
            <a:r>
              <a:rPr lang="fa-IR" dirty="0" smtClean="0">
                <a:cs typeface="B Mitra" panose="00000700000000000000" pitchFamily="2" charset="-78"/>
              </a:rPr>
              <a:t>اند</a:t>
            </a:r>
            <a:endParaRPr lang="en-US" dirty="0">
              <a:cs typeface="B Mitra" panose="00000700000000000000" pitchFamily="2" charset="-78"/>
            </a:endParaRPr>
          </a:p>
        </p:txBody>
      </p:sp>
    </p:spTree>
    <p:extLst>
      <p:ext uri="{BB962C8B-B14F-4D97-AF65-F5344CB8AC3E}">
        <p14:creationId xmlns:p14="http://schemas.microsoft.com/office/powerpoint/2010/main" val="29414626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3600" b="1" dirty="0">
                <a:cs typeface="B Mitra" panose="00000700000000000000" pitchFamily="2" charset="-78"/>
              </a:rPr>
              <a:t>مداخلات کلیدی قابل اجرا در کشور</a:t>
            </a:r>
            <a:endParaRPr lang="en-US" sz="3600" dirty="0">
              <a:cs typeface="B Mitra" panose="00000700000000000000" pitchFamily="2" charset="-78"/>
            </a:endParaRPr>
          </a:p>
        </p:txBody>
      </p:sp>
      <p:sp>
        <p:nvSpPr>
          <p:cNvPr id="3" name="Content Placeholder 2"/>
          <p:cNvSpPr>
            <a:spLocks noGrp="1"/>
          </p:cNvSpPr>
          <p:nvPr>
            <p:ph idx="1"/>
          </p:nvPr>
        </p:nvSpPr>
        <p:spPr>
          <a:xfrm>
            <a:off x="309093" y="1825625"/>
            <a:ext cx="11539470" cy="4742600"/>
          </a:xfrm>
        </p:spPr>
        <p:txBody>
          <a:bodyPr>
            <a:normAutofit fontScale="85000" lnSpcReduction="20000"/>
          </a:bodyPr>
          <a:lstStyle/>
          <a:p>
            <a:pPr algn="just" rtl="1">
              <a:lnSpc>
                <a:spcPct val="170000"/>
              </a:lnSpc>
            </a:pPr>
            <a:r>
              <a:rPr lang="ar-SA" b="1" dirty="0">
                <a:cs typeface="B Mitra" panose="00000700000000000000" pitchFamily="2" charset="-78"/>
              </a:rPr>
              <a:t>مداخلات در طول دوران زندگی برای پیشگیری از اضافه وزن و چاقی کودکان و </a:t>
            </a:r>
            <a:r>
              <a:rPr lang="ar-SA" b="1" dirty="0" smtClean="0">
                <a:cs typeface="B Mitra" panose="00000700000000000000" pitchFamily="2" charset="-78"/>
              </a:rPr>
              <a:t>نوجوانان</a:t>
            </a:r>
            <a:endParaRPr lang="fa-IR" b="1" dirty="0" smtClean="0">
              <a:cs typeface="B Mitra" panose="00000700000000000000" pitchFamily="2" charset="-78"/>
            </a:endParaRPr>
          </a:p>
          <a:p>
            <a:pPr algn="just" rtl="1">
              <a:lnSpc>
                <a:spcPct val="170000"/>
              </a:lnSpc>
            </a:pPr>
            <a:r>
              <a:rPr lang="ar-SA" b="1" dirty="0">
                <a:cs typeface="B Mitra" panose="00000700000000000000" pitchFamily="2" charset="-78"/>
              </a:rPr>
              <a:t>قبل از بارداری و </a:t>
            </a:r>
            <a:r>
              <a:rPr lang="ar-SA" b="1" dirty="0" smtClean="0">
                <a:cs typeface="B Mitra" panose="00000700000000000000" pitchFamily="2" charset="-78"/>
              </a:rPr>
              <a:t>بارداری</a:t>
            </a:r>
            <a:endParaRPr lang="fa-IR" b="1" dirty="0" smtClean="0">
              <a:cs typeface="B Mitra" panose="00000700000000000000" pitchFamily="2" charset="-78"/>
            </a:endParaRPr>
          </a:p>
          <a:p>
            <a:pPr algn="just" rtl="1">
              <a:lnSpc>
                <a:spcPct val="170000"/>
              </a:lnSpc>
            </a:pPr>
            <a:r>
              <a:rPr lang="fa-IR" dirty="0" smtClean="0">
                <a:cs typeface="B Mitra" panose="00000700000000000000" pitchFamily="2" charset="-78"/>
              </a:rPr>
              <a:t>ترویج هشت بار مراقبت قبل از زایمان</a:t>
            </a:r>
          </a:p>
          <a:p>
            <a:pPr algn="just" rtl="1">
              <a:lnSpc>
                <a:spcPct val="170000"/>
              </a:lnSpc>
            </a:pPr>
            <a:r>
              <a:rPr lang="fa-IR" dirty="0" smtClean="0">
                <a:cs typeface="B Mitra" panose="00000700000000000000" pitchFamily="2" charset="-78"/>
              </a:rPr>
              <a:t>مشاوره تغذیه</a:t>
            </a:r>
          </a:p>
          <a:p>
            <a:pPr algn="just" rtl="1">
              <a:lnSpc>
                <a:spcPct val="170000"/>
              </a:lnSpc>
            </a:pPr>
            <a:r>
              <a:rPr lang="ar-SA" b="1" dirty="0">
                <a:cs typeface="B Mitra" panose="00000700000000000000" pitchFamily="2" charset="-78"/>
              </a:rPr>
              <a:t>اوایل </a:t>
            </a:r>
            <a:r>
              <a:rPr lang="ar-SA" b="1" dirty="0" smtClean="0">
                <a:cs typeface="B Mitra" panose="00000700000000000000" pitchFamily="2" charset="-78"/>
              </a:rPr>
              <a:t>کودکی</a:t>
            </a:r>
            <a:endParaRPr lang="fa-IR" b="1" dirty="0" smtClean="0">
              <a:cs typeface="B Mitra" panose="00000700000000000000" pitchFamily="2" charset="-78"/>
            </a:endParaRPr>
          </a:p>
          <a:p>
            <a:pPr algn="just" rtl="1">
              <a:lnSpc>
                <a:spcPct val="170000"/>
              </a:lnSpc>
            </a:pPr>
            <a:r>
              <a:rPr lang="fa-IR" dirty="0" smtClean="0">
                <a:cs typeface="B Mitra" panose="00000700000000000000" pitchFamily="2" charset="-78"/>
              </a:rPr>
              <a:t>حفظ، ترویج و حمایت از شیردهی</a:t>
            </a:r>
          </a:p>
          <a:p>
            <a:pPr algn="just" rtl="1">
              <a:lnSpc>
                <a:spcPct val="170000"/>
              </a:lnSpc>
            </a:pPr>
            <a:r>
              <a:rPr lang="fa-IR" dirty="0" smtClean="0">
                <a:cs typeface="B Mitra" panose="00000700000000000000" pitchFamily="2" charset="-78"/>
              </a:rPr>
              <a:t>حمایت از تغذیه تکمیلی مناسب</a:t>
            </a:r>
          </a:p>
        </p:txBody>
      </p:sp>
    </p:spTree>
    <p:extLst>
      <p:ext uri="{BB962C8B-B14F-4D97-AF65-F5344CB8AC3E}">
        <p14:creationId xmlns:p14="http://schemas.microsoft.com/office/powerpoint/2010/main" val="27246716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0456" y="643944"/>
            <a:ext cx="11616744" cy="5924281"/>
          </a:xfrm>
        </p:spPr>
        <p:txBody>
          <a:bodyPr>
            <a:normAutofit fontScale="92500" lnSpcReduction="20000"/>
          </a:bodyPr>
          <a:lstStyle/>
          <a:p>
            <a:pPr algn="just" rtl="1">
              <a:lnSpc>
                <a:spcPct val="170000"/>
              </a:lnSpc>
            </a:pPr>
            <a:r>
              <a:rPr lang="fa-IR" dirty="0">
                <a:cs typeface="B Mitra" panose="00000700000000000000" pitchFamily="2" charset="-78"/>
              </a:rPr>
              <a:t>سواد تغذیه ای و آموزش فعالیت بدنی در پیش دبستانی ها </a:t>
            </a:r>
          </a:p>
          <a:p>
            <a:pPr algn="just" rtl="1">
              <a:lnSpc>
                <a:spcPct val="170000"/>
              </a:lnSpc>
            </a:pPr>
            <a:r>
              <a:rPr lang="fa-IR" dirty="0">
                <a:cs typeface="B Mitra" panose="00000700000000000000" pitchFamily="2" charset="-78"/>
              </a:rPr>
              <a:t>پایش رشد کودکان از طریق اندازه گیری وزن و قد در مراکز خدمات جامع سلامت </a:t>
            </a:r>
          </a:p>
          <a:p>
            <a:pPr algn="just" rtl="1">
              <a:lnSpc>
                <a:spcPct val="170000"/>
              </a:lnSpc>
            </a:pPr>
            <a:r>
              <a:rPr lang="fa-IR" dirty="0">
                <a:cs typeface="B Mitra" panose="00000700000000000000" pitchFamily="2" charset="-78"/>
              </a:rPr>
              <a:t>آموزش و مشاوره تغذیه مادران یا مراقبین اصلی نوزادان و کودکان خردسال </a:t>
            </a:r>
          </a:p>
          <a:p>
            <a:pPr algn="just" rtl="1">
              <a:lnSpc>
                <a:spcPct val="170000"/>
              </a:lnSpc>
            </a:pPr>
            <a:r>
              <a:rPr lang="fa-IR" dirty="0">
                <a:cs typeface="B Mitra" panose="00000700000000000000" pitchFamily="2" charset="-78"/>
              </a:rPr>
              <a:t>آموزش والدین بویژه </a:t>
            </a:r>
            <a:r>
              <a:rPr lang="fa-IR" dirty="0" smtClean="0">
                <a:cs typeface="B Mitra" panose="00000700000000000000" pitchFamily="2" charset="-78"/>
              </a:rPr>
              <a:t>مادران</a:t>
            </a:r>
            <a:r>
              <a:rPr lang="en-US" dirty="0" smtClean="0">
                <a:cs typeface="B Mitra" panose="00000700000000000000" pitchFamily="2" charset="-78"/>
              </a:rPr>
              <a:t> </a:t>
            </a:r>
            <a:r>
              <a:rPr lang="fa-IR" dirty="0" smtClean="0">
                <a:cs typeface="B Mitra" panose="00000700000000000000" pitchFamily="2" charset="-78"/>
              </a:rPr>
              <a:t>یا </a:t>
            </a:r>
            <a:r>
              <a:rPr lang="fa-IR" dirty="0">
                <a:cs typeface="B Mitra" panose="00000700000000000000" pitchFamily="2" charset="-78"/>
              </a:rPr>
              <a:t>مراقبین اصلی کودک در مورد </a:t>
            </a:r>
            <a:r>
              <a:rPr lang="fa-IR" dirty="0" smtClean="0">
                <a:cs typeface="B Mitra" panose="00000700000000000000" pitchFamily="2" charset="-78"/>
              </a:rPr>
              <a:t>استفاده </a:t>
            </a:r>
            <a:r>
              <a:rPr lang="fa-IR" dirty="0">
                <a:cs typeface="B Mitra" panose="00000700000000000000" pitchFamily="2" charset="-78"/>
              </a:rPr>
              <a:t>نکردن از شیوه های کنترلی خورانش کودک </a:t>
            </a:r>
            <a:r>
              <a:rPr lang="fa-IR" dirty="0" smtClean="0">
                <a:cs typeface="B Mitra" panose="00000700000000000000" pitchFamily="2" charset="-78"/>
              </a:rPr>
              <a:t>مانند </a:t>
            </a:r>
            <a:r>
              <a:rPr lang="fa-IR" dirty="0">
                <a:cs typeface="B Mitra" panose="00000700000000000000" pitchFamily="2" charset="-78"/>
              </a:rPr>
              <a:t>استفاده از اجبار در غذا خوردن کودک</a:t>
            </a:r>
            <a:endParaRPr lang="en-US" dirty="0">
              <a:cs typeface="B Mitra" panose="00000700000000000000" pitchFamily="2" charset="-78"/>
            </a:endParaRPr>
          </a:p>
          <a:p>
            <a:pPr algn="just" rtl="1">
              <a:lnSpc>
                <a:spcPct val="170000"/>
              </a:lnSpc>
            </a:pPr>
            <a:r>
              <a:rPr lang="fa-IR" b="1" dirty="0" smtClean="0">
                <a:cs typeface="B Mitra" panose="00000700000000000000" pitchFamily="2" charset="-78"/>
              </a:rPr>
              <a:t>سنین مدرسه (5 الی 9 سال)</a:t>
            </a:r>
          </a:p>
          <a:p>
            <a:pPr algn="just" rtl="1">
              <a:lnSpc>
                <a:spcPct val="170000"/>
              </a:lnSpc>
            </a:pPr>
            <a:r>
              <a:rPr lang="fa-IR" dirty="0" smtClean="0">
                <a:cs typeface="B Mitra" panose="00000700000000000000" pitchFamily="2" charset="-78"/>
              </a:rPr>
              <a:t>ایجاد محیط سالم و بدون ایجاد اضافه وزن در مدارس ابتدایی</a:t>
            </a:r>
          </a:p>
          <a:p>
            <a:pPr algn="just" rtl="1">
              <a:lnSpc>
                <a:spcPct val="170000"/>
              </a:lnSpc>
            </a:pPr>
            <a:r>
              <a:rPr lang="fa-IR" dirty="0" smtClean="0">
                <a:cs typeface="B Mitra" panose="00000700000000000000" pitchFamily="2" charset="-78"/>
              </a:rPr>
              <a:t>سواد تغذیه و آموزش فعالیت بدنی در مدارس ابتدایی</a:t>
            </a:r>
          </a:p>
        </p:txBody>
      </p:sp>
    </p:spTree>
    <p:extLst>
      <p:ext uri="{BB962C8B-B14F-4D97-AF65-F5344CB8AC3E}">
        <p14:creationId xmlns:p14="http://schemas.microsoft.com/office/powerpoint/2010/main" val="37612804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6214" y="721216"/>
            <a:ext cx="11616744" cy="5795493"/>
          </a:xfrm>
        </p:spPr>
        <p:txBody>
          <a:bodyPr>
            <a:normAutofit fontScale="92500"/>
          </a:bodyPr>
          <a:lstStyle/>
          <a:p>
            <a:pPr algn="just" rtl="1">
              <a:lnSpc>
                <a:spcPct val="170000"/>
              </a:lnSpc>
            </a:pPr>
            <a:r>
              <a:rPr lang="fa-IR" dirty="0">
                <a:cs typeface="B Mitra" panose="00000700000000000000" pitchFamily="2" charset="-78"/>
              </a:rPr>
              <a:t>برنامه های تغذیه و غذای مدرسه برای ترویج تغذیه سالم</a:t>
            </a:r>
          </a:p>
          <a:p>
            <a:pPr algn="just" rtl="1">
              <a:lnSpc>
                <a:spcPct val="170000"/>
              </a:lnSpc>
            </a:pPr>
            <a:r>
              <a:rPr lang="fa-IR" dirty="0">
                <a:cs typeface="B Mitra" panose="00000700000000000000" pitchFamily="2" charset="-78"/>
              </a:rPr>
              <a:t>برنامه های </a:t>
            </a:r>
            <a:r>
              <a:rPr lang="fa-IR" dirty="0" smtClean="0">
                <a:cs typeface="B Mitra" panose="00000700000000000000" pitchFamily="2" charset="-78"/>
              </a:rPr>
              <a:t>غربالگری، ارجاع، </a:t>
            </a:r>
            <a:r>
              <a:rPr lang="fa-IR" dirty="0">
                <a:cs typeface="B Mitra" panose="00000700000000000000" pitchFamily="2" charset="-78"/>
              </a:rPr>
              <a:t>آموزش و مشاوره تغذیه برای مدیریت و کنترل اضافه وزن و چاقی</a:t>
            </a:r>
          </a:p>
          <a:p>
            <a:pPr algn="just" rtl="1">
              <a:lnSpc>
                <a:spcPct val="170000"/>
              </a:lnSpc>
            </a:pPr>
            <a:r>
              <a:rPr lang="fa-IR" b="1" dirty="0">
                <a:cs typeface="B Mitra" panose="00000700000000000000" pitchFamily="2" charset="-78"/>
              </a:rPr>
              <a:t>نوجوانان</a:t>
            </a:r>
          </a:p>
          <a:p>
            <a:pPr algn="just" rtl="1">
              <a:lnSpc>
                <a:spcPct val="170000"/>
              </a:lnSpc>
            </a:pPr>
            <a:r>
              <a:rPr lang="fa-IR" dirty="0">
                <a:cs typeface="B Mitra" panose="00000700000000000000" pitchFamily="2" charset="-78"/>
              </a:rPr>
              <a:t>ایجاد محیط سالم و بدون ایجاد اضافه وزن در مدارس متوسطه</a:t>
            </a:r>
          </a:p>
          <a:p>
            <a:pPr algn="just" rtl="1">
              <a:lnSpc>
                <a:spcPct val="170000"/>
              </a:lnSpc>
            </a:pPr>
            <a:r>
              <a:rPr lang="fa-IR" dirty="0">
                <a:cs typeface="B Mitra" panose="00000700000000000000" pitchFamily="2" charset="-78"/>
              </a:rPr>
              <a:t>سواد تغذیه و آموزش فعالیت بدنی در مدارس متوسطه</a:t>
            </a:r>
          </a:p>
          <a:p>
            <a:pPr algn="just" rtl="1">
              <a:lnSpc>
                <a:spcPct val="170000"/>
              </a:lnSpc>
            </a:pPr>
            <a:r>
              <a:rPr lang="fa-IR" dirty="0">
                <a:cs typeface="B Mitra" panose="00000700000000000000" pitchFamily="2" charset="-78"/>
              </a:rPr>
              <a:t>تبلیغ و انتقال پیام از طریق گروه های همسالان، شبکه های اجتماعی، باشگاه های ورزشی</a:t>
            </a:r>
            <a:r>
              <a:rPr lang="fa-IR" dirty="0" smtClean="0">
                <a:cs typeface="B Mitra" panose="00000700000000000000" pitchFamily="2" charset="-78"/>
              </a:rPr>
              <a:t>، و </a:t>
            </a:r>
            <a:r>
              <a:rPr lang="fa-IR" dirty="0">
                <a:cs typeface="B Mitra" panose="00000700000000000000" pitchFamily="2" charset="-78"/>
              </a:rPr>
              <a:t>غیره</a:t>
            </a:r>
          </a:p>
          <a:p>
            <a:pPr algn="just" rtl="1">
              <a:lnSpc>
                <a:spcPct val="170000"/>
              </a:lnSpc>
            </a:pPr>
            <a:r>
              <a:rPr lang="fa-IR" dirty="0">
                <a:cs typeface="B Mitra" panose="00000700000000000000" pitchFamily="2" charset="-78"/>
              </a:rPr>
              <a:t>غربالگری، ارجاع، آموزش و مشاوره تغذیه برای مدیریت و کنترل اضافه وزن و چاقی </a:t>
            </a:r>
          </a:p>
        </p:txBody>
      </p:sp>
    </p:spTree>
    <p:extLst>
      <p:ext uri="{BB962C8B-B14F-4D97-AF65-F5344CB8AC3E}">
        <p14:creationId xmlns:p14="http://schemas.microsoft.com/office/powerpoint/2010/main" val="39547508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3600" b="1" dirty="0">
                <a:cs typeface="B Mitra" panose="00000700000000000000" pitchFamily="2" charset="-78"/>
              </a:rPr>
              <a:t>مداخلات کلیدی قابل اجرا درمدارس</a:t>
            </a:r>
            <a:r>
              <a:rPr lang="en-US" sz="3600" dirty="0">
                <a:cs typeface="B Mitra" panose="00000700000000000000" pitchFamily="2" charset="-78"/>
              </a:rPr>
              <a:t/>
            </a:r>
            <a:br>
              <a:rPr lang="en-US" sz="3600" dirty="0">
                <a:cs typeface="B Mitra" panose="00000700000000000000" pitchFamily="2" charset="-78"/>
              </a:rPr>
            </a:br>
            <a:endParaRPr lang="en-US" sz="3600" dirty="0">
              <a:cs typeface="B Mitra" panose="00000700000000000000" pitchFamily="2" charset="-78"/>
            </a:endParaRPr>
          </a:p>
        </p:txBody>
      </p:sp>
      <p:sp>
        <p:nvSpPr>
          <p:cNvPr id="3" name="Content Placeholder 2"/>
          <p:cNvSpPr>
            <a:spLocks noGrp="1"/>
          </p:cNvSpPr>
          <p:nvPr>
            <p:ph idx="1"/>
          </p:nvPr>
        </p:nvSpPr>
        <p:spPr>
          <a:xfrm>
            <a:off x="296213" y="1825624"/>
            <a:ext cx="11642501" cy="4665327"/>
          </a:xfrm>
        </p:spPr>
        <p:txBody>
          <a:bodyPr>
            <a:normAutofit fontScale="85000" lnSpcReduction="20000"/>
          </a:bodyPr>
          <a:lstStyle/>
          <a:p>
            <a:pPr algn="just" rtl="1">
              <a:lnSpc>
                <a:spcPct val="170000"/>
              </a:lnSpc>
            </a:pPr>
            <a:r>
              <a:rPr lang="fa-IR" b="1" dirty="0" smtClean="0">
                <a:cs typeface="B Mitra" panose="00000700000000000000" pitchFamily="2" charset="-78"/>
              </a:rPr>
              <a:t>مشکلات بوفه ها  </a:t>
            </a:r>
          </a:p>
          <a:p>
            <a:pPr algn="just" rtl="1">
              <a:lnSpc>
                <a:spcPct val="170000"/>
              </a:lnSpc>
            </a:pPr>
            <a:r>
              <a:rPr lang="fa-IR" dirty="0" smtClean="0">
                <a:cs typeface="B Mitra" panose="00000700000000000000" pitchFamily="2" charset="-78"/>
              </a:rPr>
              <a:t>تسهيل دسترسي به مواد غذايي با ارزش و سالم در درون مدرسه از طريق بوفه هاي مدارس </a:t>
            </a:r>
          </a:p>
          <a:p>
            <a:pPr algn="just" rtl="1">
              <a:lnSpc>
                <a:spcPct val="170000"/>
              </a:lnSpc>
            </a:pPr>
            <a:r>
              <a:rPr lang="fa-IR" dirty="0" smtClean="0">
                <a:cs typeface="B Mitra" panose="00000700000000000000" pitchFamily="2" charset="-78"/>
              </a:rPr>
              <a:t>علیرغم تدوین و ابلاغ دستورعمل پایگاه تغذیه سالم در مدارس، همچنان محدوديت هایي دراجراي دستورعمل و ساماندهي بوفه ها به چشم می خورد:</a:t>
            </a:r>
          </a:p>
          <a:p>
            <a:pPr algn="just" rtl="1">
              <a:lnSpc>
                <a:spcPct val="170000"/>
              </a:lnSpc>
            </a:pPr>
            <a:r>
              <a:rPr lang="fa-IR" dirty="0" smtClean="0">
                <a:cs typeface="B Mitra" panose="00000700000000000000" pitchFamily="2" charset="-78"/>
              </a:rPr>
              <a:t>نبود مراقب سلامت/ كارشناسان تغذيه در سطح مدارس به عنوان مسؤولان مراقبت از سلامت دانش آموزان كه مي تواند به عنوان متولي ساماندهي بوفه ها، نظارت و كنترل مستمر داشته باشد.</a:t>
            </a:r>
          </a:p>
          <a:p>
            <a:pPr algn="just" rtl="1">
              <a:lnSpc>
                <a:spcPct val="170000"/>
              </a:lnSpc>
            </a:pPr>
            <a:r>
              <a:rPr lang="fa-IR" dirty="0" smtClean="0">
                <a:cs typeface="B Mitra" panose="00000700000000000000" pitchFamily="2" charset="-78"/>
              </a:rPr>
              <a:t>دسترسي نداشتن به مواد غذايي سالم، مغذي، متنوع و متناسب با نيازهاي تغذیه ای دانش آموزان </a:t>
            </a:r>
          </a:p>
        </p:txBody>
      </p:sp>
    </p:spTree>
    <p:extLst>
      <p:ext uri="{BB962C8B-B14F-4D97-AF65-F5344CB8AC3E}">
        <p14:creationId xmlns:p14="http://schemas.microsoft.com/office/powerpoint/2010/main" val="8957968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0456" y="656822"/>
            <a:ext cx="11681138" cy="5834129"/>
          </a:xfrm>
        </p:spPr>
        <p:txBody>
          <a:bodyPr>
            <a:normAutofit fontScale="77500" lnSpcReduction="20000"/>
          </a:bodyPr>
          <a:lstStyle/>
          <a:p>
            <a:pPr algn="just" rtl="1">
              <a:lnSpc>
                <a:spcPct val="170000"/>
              </a:lnSpc>
            </a:pPr>
            <a:r>
              <a:rPr lang="fa-IR" sz="3200" dirty="0">
                <a:cs typeface="B Mitra" panose="00000700000000000000" pitchFamily="2" charset="-78"/>
              </a:rPr>
              <a:t>تخصيص ندادن فضاي كافي به بوفه ها و دسترسي دشوار دانش آموزان براي خريد ( صف در بوفه ها)</a:t>
            </a:r>
          </a:p>
          <a:p>
            <a:pPr algn="just" rtl="1">
              <a:lnSpc>
                <a:spcPct val="170000"/>
              </a:lnSpc>
            </a:pPr>
            <a:r>
              <a:rPr lang="fa-IR" sz="3200" dirty="0">
                <a:cs typeface="B Mitra" panose="00000700000000000000" pitchFamily="2" charset="-78"/>
              </a:rPr>
              <a:t>نبود تجهيزات كافي در بوفه ها براي نگهداري مواد غذايي ناشي از محدوديت فضا و بودجه</a:t>
            </a:r>
          </a:p>
          <a:p>
            <a:pPr algn="just" rtl="1">
              <a:lnSpc>
                <a:spcPct val="170000"/>
              </a:lnSpc>
            </a:pPr>
            <a:r>
              <a:rPr lang="fa-IR" sz="3200" dirty="0">
                <a:cs typeface="B Mitra" panose="00000700000000000000" pitchFamily="2" charset="-78"/>
              </a:rPr>
              <a:t>سوددهي بوفه براي فروشنده آن (عمدتا سرايدار) و مدرسه كه منجر به ورود مواد غذايي كم ارزش و پركالري به بوفه ها مي شود</a:t>
            </a:r>
          </a:p>
          <a:p>
            <a:pPr algn="just" rtl="1">
              <a:lnSpc>
                <a:spcPct val="170000"/>
              </a:lnSpc>
            </a:pPr>
            <a:r>
              <a:rPr lang="fa-IR" sz="3200" dirty="0">
                <a:cs typeface="B Mitra" panose="00000700000000000000" pitchFamily="2" charset="-78"/>
              </a:rPr>
              <a:t>توجه ناکافی به مسأله تغذيه دانش آموزان و خصوصاً ميان وعده مدرسه از طرف خانواده ها به دليل نا آگاهي </a:t>
            </a:r>
          </a:p>
          <a:p>
            <a:pPr algn="just" rtl="1">
              <a:lnSpc>
                <a:spcPct val="170000"/>
              </a:lnSpc>
            </a:pPr>
            <a:r>
              <a:rPr lang="fa-IR" sz="3200" dirty="0">
                <a:cs typeface="B Mitra" panose="00000700000000000000" pitchFamily="2" charset="-78"/>
              </a:rPr>
              <a:t>نبود حمايت كافي از مدرسه از طرف سطوح بالاتر و نبود متولي خاص اجرايي در زمينه تغذيه دانش آموزان در </a:t>
            </a:r>
            <a:r>
              <a:rPr lang="fa-IR" sz="3200" dirty="0" smtClean="0">
                <a:cs typeface="B Mitra" panose="00000700000000000000" pitchFamily="2" charset="-78"/>
              </a:rPr>
              <a:t>مدارس</a:t>
            </a:r>
            <a:endParaRPr lang="fa-IR" sz="3200" dirty="0">
              <a:cs typeface="B Mitra" panose="00000700000000000000" pitchFamily="2" charset="-78"/>
            </a:endParaRPr>
          </a:p>
        </p:txBody>
      </p:sp>
    </p:spTree>
    <p:extLst>
      <p:ext uri="{BB962C8B-B14F-4D97-AF65-F5344CB8AC3E}">
        <p14:creationId xmlns:p14="http://schemas.microsoft.com/office/powerpoint/2010/main" val="4262182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37882" y="3545058"/>
            <a:ext cx="11423559" cy="1976981"/>
          </a:xfrm>
        </p:spPr>
        <p:txBody>
          <a:bodyPr>
            <a:normAutofit/>
          </a:bodyPr>
          <a:lstStyle/>
          <a:p>
            <a:pPr rtl="1">
              <a:lnSpc>
                <a:spcPct val="150000"/>
              </a:lnSpc>
            </a:pPr>
            <a:r>
              <a:rPr lang="fa-IR" sz="4000" b="1" dirty="0">
                <a:cs typeface="B Mitra" panose="00000700000000000000" pitchFamily="2" charset="-78"/>
              </a:rPr>
              <a:t>خدمات مشاوره </a:t>
            </a:r>
            <a:r>
              <a:rPr lang="fa-IR" sz="4000" b="1" dirty="0" smtClean="0">
                <a:cs typeface="B Mitra" panose="00000700000000000000" pitchFamily="2" charset="-78"/>
              </a:rPr>
              <a:t>تغذيه</a:t>
            </a:r>
            <a:r>
              <a:rPr lang="en-US" sz="4000" b="1" dirty="0" smtClean="0">
                <a:cs typeface="B Mitra" panose="00000700000000000000" pitchFamily="2" charset="-78"/>
              </a:rPr>
              <a:t> </a:t>
            </a:r>
            <a:r>
              <a:rPr lang="fa-IR" sz="4000" b="1" dirty="0" smtClean="0">
                <a:cs typeface="B Mitra" panose="00000700000000000000" pitchFamily="2" charset="-78"/>
              </a:rPr>
              <a:t>و </a:t>
            </a:r>
            <a:r>
              <a:rPr lang="fa-IR" sz="4000" b="1" dirty="0">
                <a:cs typeface="B Mitra" panose="00000700000000000000" pitchFamily="2" charset="-78"/>
              </a:rPr>
              <a:t>كنترل وزن در كودكان بالای 5 سال</a:t>
            </a:r>
            <a:br>
              <a:rPr lang="fa-IR" sz="4000" b="1" dirty="0">
                <a:cs typeface="B Mitra" panose="00000700000000000000" pitchFamily="2" charset="-78"/>
              </a:rPr>
            </a:br>
            <a:r>
              <a:rPr lang="fa-IR" sz="4000" b="1" dirty="0">
                <a:cs typeface="B Mitra" panose="00000700000000000000" pitchFamily="2" charset="-78"/>
              </a:rPr>
              <a:t>و نوجوانان</a:t>
            </a:r>
            <a:endParaRPr lang="en-US" sz="4000" dirty="0">
              <a:cs typeface="B Mitra" panose="00000700000000000000" pitchFamily="2" charset="-78"/>
            </a:endParaRPr>
          </a:p>
        </p:txBody>
      </p:sp>
      <p:pic>
        <p:nvPicPr>
          <p:cNvPr id="4" name="Picture 3"/>
          <p:cNvPicPr>
            <a:picLocks noChangeAspect="1"/>
          </p:cNvPicPr>
          <p:nvPr/>
        </p:nvPicPr>
        <p:blipFill>
          <a:blip r:embed="rId2"/>
          <a:stretch>
            <a:fillRect/>
          </a:stretch>
        </p:blipFill>
        <p:spPr>
          <a:xfrm>
            <a:off x="567394" y="30884"/>
            <a:ext cx="2966360" cy="2177744"/>
          </a:xfrm>
          <a:prstGeom prst="rect">
            <a:avLst/>
          </a:prstGeom>
        </p:spPr>
      </p:pic>
      <p:pic>
        <p:nvPicPr>
          <p:cNvPr id="5" name="Picture 4"/>
          <p:cNvPicPr>
            <a:picLocks noChangeAspect="1"/>
          </p:cNvPicPr>
          <p:nvPr/>
        </p:nvPicPr>
        <p:blipFill>
          <a:blip r:embed="rId3"/>
          <a:stretch>
            <a:fillRect/>
          </a:stretch>
        </p:blipFill>
        <p:spPr>
          <a:xfrm>
            <a:off x="4586067" y="245911"/>
            <a:ext cx="2944884" cy="2266241"/>
          </a:xfrm>
          <a:prstGeom prst="rect">
            <a:avLst/>
          </a:prstGeom>
        </p:spPr>
      </p:pic>
      <p:pic>
        <p:nvPicPr>
          <p:cNvPr id="6" name="Picture 5"/>
          <p:cNvPicPr>
            <a:picLocks noChangeAspect="1"/>
          </p:cNvPicPr>
          <p:nvPr/>
        </p:nvPicPr>
        <p:blipFill>
          <a:blip r:embed="rId4"/>
          <a:stretch>
            <a:fillRect/>
          </a:stretch>
        </p:blipFill>
        <p:spPr>
          <a:xfrm>
            <a:off x="9340946" y="460590"/>
            <a:ext cx="2738511" cy="1359370"/>
          </a:xfrm>
          <a:prstGeom prst="rect">
            <a:avLst/>
          </a:prstGeom>
        </p:spPr>
      </p:pic>
    </p:spTree>
    <p:extLst>
      <p:ext uri="{BB962C8B-B14F-4D97-AF65-F5344CB8AC3E}">
        <p14:creationId xmlns:p14="http://schemas.microsoft.com/office/powerpoint/2010/main" val="24411505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7577" y="605306"/>
            <a:ext cx="11706896" cy="5937161"/>
          </a:xfrm>
        </p:spPr>
        <p:txBody>
          <a:bodyPr>
            <a:normAutofit fontScale="92500" lnSpcReduction="10000"/>
          </a:bodyPr>
          <a:lstStyle/>
          <a:p>
            <a:pPr algn="just" rtl="1">
              <a:lnSpc>
                <a:spcPct val="170000"/>
              </a:lnSpc>
            </a:pPr>
            <a:r>
              <a:rPr lang="ar-SA" b="1" dirty="0">
                <a:cs typeface="B Mitra" panose="00000700000000000000" pitchFamily="2" charset="-78"/>
              </a:rPr>
              <a:t>راهکارهایی جهت ساماندهي بوفه هاي مدارس</a:t>
            </a:r>
            <a:endParaRPr lang="fa-IR" b="1" dirty="0">
              <a:cs typeface="B Mitra" panose="00000700000000000000" pitchFamily="2" charset="-78"/>
            </a:endParaRPr>
          </a:p>
          <a:p>
            <a:pPr algn="just" rtl="1">
              <a:lnSpc>
                <a:spcPct val="170000"/>
              </a:lnSpc>
            </a:pPr>
            <a:r>
              <a:rPr lang="fa-IR" b="1" dirty="0" smtClean="0">
                <a:cs typeface="B Mitra" panose="00000700000000000000" pitchFamily="2" charset="-78"/>
              </a:rPr>
              <a:t>مناطق </a:t>
            </a:r>
            <a:r>
              <a:rPr lang="fa-IR" b="1" dirty="0">
                <a:cs typeface="B Mitra" panose="00000700000000000000" pitchFamily="2" charset="-78"/>
              </a:rPr>
              <a:t>آموزش و پرورش</a:t>
            </a:r>
          </a:p>
          <a:p>
            <a:pPr algn="just" rtl="1">
              <a:lnSpc>
                <a:spcPct val="170000"/>
              </a:lnSpc>
            </a:pPr>
            <a:r>
              <a:rPr lang="fa-IR" sz="3600" b="1" dirty="0">
                <a:cs typeface="B Mitra" panose="00000700000000000000" pitchFamily="2" charset="-78"/>
              </a:rPr>
              <a:t> </a:t>
            </a:r>
            <a:r>
              <a:rPr lang="fa-IR" dirty="0">
                <a:cs typeface="B Mitra" panose="00000700000000000000" pitchFamily="2" charset="-78"/>
              </a:rPr>
              <a:t>استخدام  و يا به كارگيري كارشناسان تغذيه در مدت طرح نيروي انساني آنان در هر يك از مناطق، به منظور </a:t>
            </a:r>
            <a:r>
              <a:rPr lang="fa-IR" dirty="0" smtClean="0">
                <a:cs typeface="B Mitra" panose="00000700000000000000" pitchFamily="2" charset="-78"/>
              </a:rPr>
              <a:t>هدايت، </a:t>
            </a:r>
            <a:r>
              <a:rPr lang="fa-IR" dirty="0">
                <a:cs typeface="B Mitra" panose="00000700000000000000" pitchFamily="2" charset="-78"/>
              </a:rPr>
              <a:t>نظارت و كنترل مداوم وضعيت كليه بوفه هاي مدارس و ارائه آموزش هاي كاربردي براي دانش آموزان و خانواده هاي آنان</a:t>
            </a:r>
          </a:p>
          <a:p>
            <a:pPr algn="just" rtl="1">
              <a:lnSpc>
                <a:spcPct val="170000"/>
              </a:lnSpc>
            </a:pPr>
            <a:r>
              <a:rPr lang="fa-IR" dirty="0">
                <a:cs typeface="B Mitra" panose="00000700000000000000" pitchFamily="2" charset="-78"/>
              </a:rPr>
              <a:t>جلب مشاركت و همكاري مديران مدارس در ارتقاء وضعيت بوفه هاي مدارس </a:t>
            </a:r>
          </a:p>
          <a:p>
            <a:pPr algn="just" rtl="1">
              <a:lnSpc>
                <a:spcPct val="170000"/>
              </a:lnSpc>
            </a:pPr>
            <a:r>
              <a:rPr lang="fa-IR" dirty="0">
                <a:cs typeface="B Mitra" panose="00000700000000000000" pitchFamily="2" charset="-78"/>
              </a:rPr>
              <a:t>وجود بوفه سالم و بهداشتي بايد مورد تشويق قرار گيرد، به طوري كه در كارنامه ارزشيابي سالانه مديران از سوي آموزش و پرورش، امتيازي براي داشتن بوفه سالم در نظر گرفته شود</a:t>
            </a:r>
            <a:r>
              <a:rPr lang="fa-IR" dirty="0" smtClean="0">
                <a:cs typeface="B Mitra" panose="00000700000000000000" pitchFamily="2" charset="-78"/>
              </a:rPr>
              <a:t>.</a:t>
            </a:r>
            <a:endParaRPr lang="fa-IR" dirty="0">
              <a:cs typeface="B Mitra" panose="00000700000000000000" pitchFamily="2" charset="-78"/>
            </a:endParaRPr>
          </a:p>
        </p:txBody>
      </p:sp>
    </p:spTree>
    <p:extLst>
      <p:ext uri="{BB962C8B-B14F-4D97-AF65-F5344CB8AC3E}">
        <p14:creationId xmlns:p14="http://schemas.microsoft.com/office/powerpoint/2010/main" val="19389603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4699" y="682580"/>
            <a:ext cx="11719774" cy="5847009"/>
          </a:xfrm>
        </p:spPr>
        <p:txBody>
          <a:bodyPr>
            <a:normAutofit fontScale="92500" lnSpcReduction="20000"/>
          </a:bodyPr>
          <a:lstStyle/>
          <a:p>
            <a:pPr algn="just" rtl="1">
              <a:lnSpc>
                <a:spcPct val="170000"/>
              </a:lnSpc>
            </a:pPr>
            <a:r>
              <a:rPr lang="fa-IR" dirty="0">
                <a:cs typeface="B Mitra" panose="00000700000000000000" pitchFamily="2" charset="-78"/>
              </a:rPr>
              <a:t>بهتر است اداره بوفه به صورت شركت تعاوني دانش آموزي با مشاركت دانش آموزان و زير نظر مسؤولان مدرسه انجام پذيرد. در اين راستا مي توان با رعايت موازين بهداشتي، از وجود مادران داوطلب و يا خود دانش آموزان نيز جهت تهيه و فروش مواد غذايي مطابق با دستورعمل های ابلاغی استفاده گردد.</a:t>
            </a:r>
          </a:p>
          <a:p>
            <a:pPr algn="just" rtl="1">
              <a:lnSpc>
                <a:spcPct val="170000"/>
              </a:lnSpc>
            </a:pPr>
            <a:r>
              <a:rPr lang="fa-IR" dirty="0">
                <a:cs typeface="B Mitra" panose="00000700000000000000" pitchFamily="2" charset="-78"/>
              </a:rPr>
              <a:t>تا حد امكان بهتر است فروشنده بوفه فردي غير از سرايدار مدرسه باشد در غير اين صورت، حضور سرايدار به عنوان فروشنده بوفه، بايد با رعايت كليه اصول بهداشتي بوده ، متناوباً توسط كارشناس منطقه كنترل گردد.</a:t>
            </a:r>
          </a:p>
          <a:p>
            <a:pPr algn="just" rtl="1">
              <a:lnSpc>
                <a:spcPct val="170000"/>
              </a:lnSpc>
            </a:pPr>
            <a:r>
              <a:rPr lang="fa-IR" dirty="0">
                <a:cs typeface="B Mitra" panose="00000700000000000000" pitchFamily="2" charset="-78"/>
              </a:rPr>
              <a:t>به علاوه حق الزحمه اين فرد نيز نه از عوايد فروش بوفه ، بلكه به صورت مقداري مشخص به عنوان اضافه كار در حقوق ماهانه در نظر گرفته شود</a:t>
            </a:r>
            <a:r>
              <a:rPr lang="fa-IR" dirty="0" smtClean="0">
                <a:cs typeface="B Mitra" panose="00000700000000000000" pitchFamily="2" charset="-78"/>
              </a:rPr>
              <a:t>.</a:t>
            </a:r>
            <a:endParaRPr lang="fa-IR" dirty="0">
              <a:cs typeface="B Mitra" panose="00000700000000000000" pitchFamily="2" charset="-78"/>
            </a:endParaRPr>
          </a:p>
        </p:txBody>
      </p:sp>
    </p:spTree>
    <p:extLst>
      <p:ext uri="{BB962C8B-B14F-4D97-AF65-F5344CB8AC3E}">
        <p14:creationId xmlns:p14="http://schemas.microsoft.com/office/powerpoint/2010/main" val="27497587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7729" y="631064"/>
            <a:ext cx="11578107" cy="5911403"/>
          </a:xfrm>
        </p:spPr>
        <p:txBody>
          <a:bodyPr>
            <a:normAutofit fontScale="92500" lnSpcReduction="10000"/>
          </a:bodyPr>
          <a:lstStyle/>
          <a:p>
            <a:pPr algn="just" rtl="1">
              <a:lnSpc>
                <a:spcPct val="170000"/>
              </a:lnSpc>
            </a:pPr>
            <a:r>
              <a:rPr lang="ar-SA" b="1" dirty="0">
                <a:cs typeface="B Mitra" panose="00000700000000000000" pitchFamily="2" charset="-78"/>
              </a:rPr>
              <a:t>راهکارهایی جهت اصلاح رفتارهاي غذايي دانش آموزان</a:t>
            </a:r>
            <a:endParaRPr lang="fa-IR" b="1" dirty="0">
              <a:cs typeface="B Mitra" panose="00000700000000000000" pitchFamily="2" charset="-78"/>
            </a:endParaRPr>
          </a:p>
          <a:p>
            <a:pPr algn="just" rtl="1">
              <a:lnSpc>
                <a:spcPct val="170000"/>
              </a:lnSpc>
            </a:pPr>
            <a:r>
              <a:rPr lang="fa-IR" b="1" dirty="0">
                <a:cs typeface="B Mitra" panose="00000700000000000000" pitchFamily="2" charset="-78"/>
              </a:rPr>
              <a:t>در سطح دانش آموزان </a:t>
            </a:r>
          </a:p>
          <a:p>
            <a:pPr algn="just" rtl="1">
              <a:lnSpc>
                <a:spcPct val="170000"/>
              </a:lnSpc>
            </a:pPr>
            <a:r>
              <a:rPr lang="fa-IR" dirty="0">
                <a:cs typeface="B Mitra" panose="00000700000000000000" pitchFamily="2" charset="-78"/>
              </a:rPr>
              <a:t>تسهيل دسترسي به مواد غذايي با ارزش</a:t>
            </a:r>
          </a:p>
          <a:p>
            <a:pPr algn="just" rtl="1">
              <a:lnSpc>
                <a:spcPct val="170000"/>
              </a:lnSpc>
            </a:pPr>
            <a:r>
              <a:rPr lang="fa-IR" dirty="0">
                <a:cs typeface="B Mitra" panose="00000700000000000000" pitchFamily="2" charset="-78"/>
              </a:rPr>
              <a:t>بازنگری دروس راهنمايي با گرايش تغذيه سالم به خصوص درس حرفه و فن</a:t>
            </a:r>
          </a:p>
          <a:p>
            <a:pPr algn="just" rtl="1">
              <a:lnSpc>
                <a:spcPct val="170000"/>
              </a:lnSpc>
            </a:pPr>
            <a:r>
              <a:rPr lang="fa-IR" dirty="0">
                <a:cs typeface="B Mitra" panose="00000700000000000000" pitchFamily="2" charset="-78"/>
              </a:rPr>
              <a:t>تخصيص ساعات آموزش جهت آموزش تغذيه ( تئوري و عملي به صورت كارگاهي ) و تهيه سرفصل هاي آموزشي جذاب همراه با پوستر و پمفلت يا فيلم هاي آموزشي </a:t>
            </a:r>
            <a:endParaRPr lang="en-US" dirty="0">
              <a:cs typeface="B Mitra" panose="00000700000000000000" pitchFamily="2" charset="-78"/>
            </a:endParaRPr>
          </a:p>
          <a:p>
            <a:pPr algn="just" rtl="1">
              <a:lnSpc>
                <a:spcPct val="170000"/>
              </a:lnSpc>
            </a:pPr>
            <a:r>
              <a:rPr lang="fa-IR" dirty="0">
                <a:cs typeface="B Mitra" panose="00000700000000000000" pitchFamily="2" charset="-78"/>
              </a:rPr>
              <a:t>برگزاری دوره هاي آموزشي جهت توانمند سازي دانش آموزان در انتخاب غذاي سالم و ارزيابي رژيم غذايي </a:t>
            </a:r>
          </a:p>
        </p:txBody>
      </p:sp>
    </p:spTree>
    <p:extLst>
      <p:ext uri="{BB962C8B-B14F-4D97-AF65-F5344CB8AC3E}">
        <p14:creationId xmlns:p14="http://schemas.microsoft.com/office/powerpoint/2010/main" val="18418554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9093" y="772732"/>
            <a:ext cx="11552349" cy="5769736"/>
          </a:xfrm>
        </p:spPr>
        <p:txBody>
          <a:bodyPr>
            <a:normAutofit fontScale="92500" lnSpcReduction="10000"/>
          </a:bodyPr>
          <a:lstStyle/>
          <a:p>
            <a:pPr algn="just" rtl="1">
              <a:lnSpc>
                <a:spcPct val="170000"/>
              </a:lnSpc>
            </a:pPr>
            <a:r>
              <a:rPr lang="fa-IR" b="1" dirty="0">
                <a:cs typeface="B Mitra" panose="00000700000000000000" pitchFamily="2" charset="-78"/>
              </a:rPr>
              <a:t>در سطح خانواده</a:t>
            </a:r>
          </a:p>
          <a:p>
            <a:pPr algn="just" rtl="1">
              <a:lnSpc>
                <a:spcPct val="170000"/>
              </a:lnSpc>
            </a:pPr>
            <a:r>
              <a:rPr lang="fa-IR" dirty="0">
                <a:cs typeface="B Mitra" panose="00000700000000000000" pitchFamily="2" charset="-78"/>
              </a:rPr>
              <a:t>برگزاري ادواري كلاسهاي آموزش تغذيه براي خانواده ها از طريق مدارس، توسط كارشناسان  تغذيه مناطق، با استفاده از پوستر، پمفلت و كتابهاي آموزشي</a:t>
            </a:r>
          </a:p>
          <a:p>
            <a:pPr algn="just" rtl="1">
              <a:lnSpc>
                <a:spcPct val="170000"/>
              </a:lnSpc>
            </a:pPr>
            <a:r>
              <a:rPr lang="fa-IR" dirty="0">
                <a:cs typeface="B Mitra" panose="00000700000000000000" pitchFamily="2" charset="-78"/>
              </a:rPr>
              <a:t>راه اندازي كلاس آشپزي جهت آموزش مادران در زمينه نحوه تهيه ميان وعده سالم، مغذي و با كيفيت براي دانش آموزان</a:t>
            </a:r>
          </a:p>
          <a:p>
            <a:pPr algn="just" rtl="1">
              <a:lnSpc>
                <a:spcPct val="170000"/>
              </a:lnSpc>
            </a:pPr>
            <a:r>
              <a:rPr lang="fa-IR" dirty="0">
                <a:cs typeface="B Mitra" panose="00000700000000000000" pitchFamily="2" charset="-78"/>
              </a:rPr>
              <a:t>توانمند سازي خانواده در راستاي ارزيابي رژيم غذايي و انتخاب غذاي سالم </a:t>
            </a:r>
          </a:p>
          <a:p>
            <a:pPr algn="just" rtl="1">
              <a:lnSpc>
                <a:spcPct val="170000"/>
              </a:lnSpc>
            </a:pPr>
            <a:r>
              <a:rPr lang="fa-IR" dirty="0">
                <a:cs typeface="B Mitra" panose="00000700000000000000" pitchFamily="2" charset="-78"/>
              </a:rPr>
              <a:t>بهره گيري از مشاركت دانش آموزان و والدين خصوصاً از طريق انجمن هاي اوليا و مربيان در ساماندهي بوفه هاي </a:t>
            </a:r>
            <a:r>
              <a:rPr lang="fa-IR" dirty="0" smtClean="0">
                <a:cs typeface="B Mitra" panose="00000700000000000000" pitchFamily="2" charset="-78"/>
              </a:rPr>
              <a:t>مدارس</a:t>
            </a:r>
            <a:endParaRPr lang="en-US" dirty="0">
              <a:cs typeface="B Mitra" panose="00000700000000000000" pitchFamily="2" charset="-78"/>
            </a:endParaRPr>
          </a:p>
        </p:txBody>
      </p:sp>
    </p:spTree>
    <p:extLst>
      <p:ext uri="{BB962C8B-B14F-4D97-AF65-F5344CB8AC3E}">
        <p14:creationId xmlns:p14="http://schemas.microsoft.com/office/powerpoint/2010/main" val="19797228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3183" y="643944"/>
            <a:ext cx="11681138" cy="5859887"/>
          </a:xfrm>
        </p:spPr>
        <p:txBody>
          <a:bodyPr>
            <a:normAutofit/>
          </a:bodyPr>
          <a:lstStyle/>
          <a:p>
            <a:pPr algn="just" rtl="1">
              <a:lnSpc>
                <a:spcPct val="170000"/>
              </a:lnSpc>
            </a:pPr>
            <a:r>
              <a:rPr lang="fa-IR" b="1" dirty="0">
                <a:cs typeface="B Mitra" panose="00000700000000000000" pitchFamily="2" charset="-78"/>
              </a:rPr>
              <a:t>در سطح جامعه</a:t>
            </a:r>
          </a:p>
          <a:p>
            <a:pPr algn="just" rtl="1">
              <a:lnSpc>
                <a:spcPct val="170000"/>
              </a:lnSpc>
            </a:pPr>
            <a:r>
              <a:rPr lang="fa-IR" dirty="0">
                <a:cs typeface="B Mitra" panose="00000700000000000000" pitchFamily="2" charset="-78"/>
              </a:rPr>
              <a:t>ارائه آموزش هاي مناسب به طور مستقيم و غير مستقيم از طريق صدا و سيما و ساير رسانه ها </a:t>
            </a:r>
          </a:p>
          <a:p>
            <a:pPr algn="just" rtl="1">
              <a:lnSpc>
                <a:spcPct val="170000"/>
              </a:lnSpc>
            </a:pPr>
            <a:r>
              <a:rPr lang="fa-IR" dirty="0">
                <a:cs typeface="B Mitra" panose="00000700000000000000" pitchFamily="2" charset="-78"/>
              </a:rPr>
              <a:t>كنترل تبليغات مواد غذايي ناسالم در رسانه ها</a:t>
            </a:r>
          </a:p>
          <a:p>
            <a:pPr algn="just" rtl="1">
              <a:lnSpc>
                <a:spcPct val="170000"/>
              </a:lnSpc>
            </a:pPr>
            <a:r>
              <a:rPr lang="fa-IR" dirty="0">
                <a:cs typeface="B Mitra" panose="00000700000000000000" pitchFamily="2" charset="-78"/>
              </a:rPr>
              <a:t>مشاركت همه جانبه اين گروه ها تنها در سايه وجود قوانين مدون و تحت چتر حمايتي دولت ميسر و از ضمانت اجرايي كافي برخوردار خواهد بود. </a:t>
            </a:r>
          </a:p>
          <a:p>
            <a:endParaRPr lang="en-US" dirty="0"/>
          </a:p>
        </p:txBody>
      </p:sp>
    </p:spTree>
    <p:extLst>
      <p:ext uri="{BB962C8B-B14F-4D97-AF65-F5344CB8AC3E}">
        <p14:creationId xmlns:p14="http://schemas.microsoft.com/office/powerpoint/2010/main" val="11835336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fa-IR" sz="3600" dirty="0">
                <a:cs typeface="B Mitra" panose="00000700000000000000" pitchFamily="2" charset="-78"/>
              </a:rPr>
              <a:t>فصل اول: ارزیابی </a:t>
            </a:r>
            <a:r>
              <a:rPr lang="fa-IR" sz="3600" dirty="0" smtClean="0">
                <a:cs typeface="B Mitra" panose="00000700000000000000" pitchFamily="2" charset="-78"/>
              </a:rPr>
              <a:t>ها</a:t>
            </a:r>
            <a:endParaRPr lang="en-US" sz="3600" dirty="0">
              <a:cs typeface="B Mitra" panose="00000700000000000000" pitchFamily="2" charset="-78"/>
            </a:endParaRPr>
          </a:p>
        </p:txBody>
      </p:sp>
      <p:sp>
        <p:nvSpPr>
          <p:cNvPr id="3" name="Content Placeholder 2"/>
          <p:cNvSpPr>
            <a:spLocks noGrp="1"/>
          </p:cNvSpPr>
          <p:nvPr>
            <p:ph idx="1"/>
          </p:nvPr>
        </p:nvSpPr>
        <p:spPr>
          <a:xfrm>
            <a:off x="283335" y="1825625"/>
            <a:ext cx="11655380" cy="4742600"/>
          </a:xfrm>
        </p:spPr>
        <p:txBody>
          <a:bodyPr>
            <a:normAutofit fontScale="92500" lnSpcReduction="10000"/>
          </a:bodyPr>
          <a:lstStyle/>
          <a:p>
            <a:pPr lvl="0" algn="just" rtl="1">
              <a:lnSpc>
                <a:spcPct val="150000"/>
              </a:lnSpc>
            </a:pPr>
            <a:r>
              <a:rPr lang="fa-IR" dirty="0" smtClean="0">
                <a:cs typeface="B Mitra" panose="00000700000000000000" pitchFamily="2" charset="-78"/>
              </a:rPr>
              <a:t>1. </a:t>
            </a:r>
            <a:r>
              <a:rPr lang="ar-SA" b="1" dirty="0">
                <a:cs typeface="B Mitra" panose="00000700000000000000" pitchFamily="2" charset="-78"/>
              </a:rPr>
              <a:t>ارزیابی های تن سنجی </a:t>
            </a:r>
            <a:endParaRPr lang="en-US" b="1" dirty="0">
              <a:cs typeface="B Mitra" panose="00000700000000000000" pitchFamily="2" charset="-78"/>
            </a:endParaRPr>
          </a:p>
          <a:p>
            <a:pPr algn="just" rtl="1">
              <a:lnSpc>
                <a:spcPct val="150000"/>
              </a:lnSpc>
            </a:pPr>
            <a:r>
              <a:rPr lang="fa-IR" dirty="0">
                <a:cs typeface="B Mitra" panose="00000700000000000000" pitchFamily="2" charset="-78"/>
              </a:rPr>
              <a:t>شامل اندازه گیری وزن، قد و محيط كمر و محاسبه نمایه توده بدن</a:t>
            </a:r>
            <a:r>
              <a:rPr lang="fa-IR" b="1" dirty="0">
                <a:cs typeface="B Mitra" panose="00000700000000000000" pitchFamily="2" charset="-78"/>
              </a:rPr>
              <a:t> </a:t>
            </a:r>
            <a:r>
              <a:rPr lang="fa-IR" b="1" dirty="0" smtClean="0">
                <a:cs typeface="B Mitra" panose="00000700000000000000" pitchFamily="2" charset="-78"/>
              </a:rPr>
              <a:t>بر اساس سن و جنس</a:t>
            </a:r>
          </a:p>
          <a:p>
            <a:pPr algn="just" rtl="1">
              <a:lnSpc>
                <a:spcPct val="150000"/>
              </a:lnSpc>
            </a:pPr>
            <a:r>
              <a:rPr lang="fa-IR" dirty="0">
                <a:cs typeface="B Mitra" panose="00000700000000000000" pitchFamily="2" charset="-78"/>
              </a:rPr>
              <a:t>کاهش </a:t>
            </a:r>
            <a:r>
              <a:rPr lang="en-US" b="1" dirty="0">
                <a:cs typeface="B Mitra" panose="00000700000000000000" pitchFamily="2" charset="-78"/>
              </a:rPr>
              <a:t>Z-score</a:t>
            </a:r>
            <a:r>
              <a:rPr lang="fa-IR" dirty="0">
                <a:cs typeface="B Mitra" panose="00000700000000000000" pitchFamily="2" charset="-78"/>
              </a:rPr>
              <a:t> نمایه توده بدنی برای سن از طریق ثابت نگاه داشتن وزن و یا کاهش تدریجی آن </a:t>
            </a:r>
            <a:endParaRPr lang="fa-IR" dirty="0" smtClean="0">
              <a:cs typeface="B Mitra" panose="00000700000000000000" pitchFamily="2" charset="-78"/>
            </a:endParaRPr>
          </a:p>
          <a:p>
            <a:pPr algn="just" rtl="1">
              <a:lnSpc>
                <a:spcPct val="150000"/>
              </a:lnSpc>
            </a:pPr>
            <a:r>
              <a:rPr lang="fa-IR" dirty="0" smtClean="0">
                <a:cs typeface="B Mitra" panose="00000700000000000000" pitchFamily="2" charset="-78"/>
              </a:rPr>
              <a:t>2. </a:t>
            </a:r>
            <a:r>
              <a:rPr lang="fa-IR" b="1" dirty="0" smtClean="0">
                <a:cs typeface="B Mitra" panose="00000700000000000000" pitchFamily="2" charset="-78"/>
              </a:rPr>
              <a:t>ارزيابي های پاراكلينيك</a:t>
            </a:r>
          </a:p>
          <a:p>
            <a:pPr algn="just" rtl="1">
              <a:lnSpc>
                <a:spcPct val="150000"/>
              </a:lnSpc>
            </a:pPr>
            <a:r>
              <a:rPr lang="fa-IR" dirty="0" smtClean="0">
                <a:cs typeface="B Mitra" panose="00000700000000000000" pitchFamily="2" charset="-78"/>
              </a:rPr>
              <a:t>شامل اندازه گيري سطوح </a:t>
            </a:r>
            <a:r>
              <a:rPr lang="en-US" dirty="0" smtClean="0">
                <a:cs typeface="B Mitra" panose="00000700000000000000" pitchFamily="2" charset="-78"/>
              </a:rPr>
              <a:t>TSH,T3,T4، </a:t>
            </a:r>
            <a:r>
              <a:rPr lang="fa-IR" dirty="0" smtClean="0">
                <a:cs typeface="B Mitra" panose="00000700000000000000" pitchFamily="2" charset="-78"/>
              </a:rPr>
              <a:t>قند خون ناشتا، آنزیم های کبدی (</a:t>
            </a:r>
            <a:r>
              <a:rPr lang="en-US" dirty="0" smtClean="0">
                <a:cs typeface="B Mitra" panose="00000700000000000000" pitchFamily="2" charset="-78"/>
              </a:rPr>
              <a:t>ALT</a:t>
            </a:r>
            <a:r>
              <a:rPr lang="fa-IR" dirty="0" smtClean="0">
                <a:cs typeface="B Mitra" panose="00000700000000000000" pitchFamily="2" charset="-78"/>
              </a:rPr>
              <a:t>، </a:t>
            </a:r>
            <a:r>
              <a:rPr lang="en-US" dirty="0" smtClean="0">
                <a:cs typeface="B Mitra" panose="00000700000000000000" pitchFamily="2" charset="-78"/>
              </a:rPr>
              <a:t>AST</a:t>
            </a:r>
            <a:r>
              <a:rPr lang="fa-IR" dirty="0" smtClean="0">
                <a:cs typeface="B Mitra" panose="00000700000000000000" pitchFamily="2" charset="-78"/>
              </a:rPr>
              <a:t>)، پروفايل ليپيدهاي خون شامل: تری گلیسرید و کلسترول (</a:t>
            </a:r>
            <a:r>
              <a:rPr lang="en-US" dirty="0" err="1" smtClean="0">
                <a:cs typeface="B Mitra" panose="00000700000000000000" pitchFamily="2" charset="-78"/>
              </a:rPr>
              <a:t>LDL</a:t>
            </a:r>
            <a:r>
              <a:rPr lang="fa-IR" dirty="0" smtClean="0">
                <a:cs typeface="B Mitra" panose="00000700000000000000" pitchFamily="2" charset="-78"/>
              </a:rPr>
              <a:t>، </a:t>
            </a:r>
            <a:r>
              <a:rPr lang="en-US" dirty="0" err="1" smtClean="0">
                <a:cs typeface="B Mitra" panose="00000700000000000000" pitchFamily="2" charset="-78"/>
              </a:rPr>
              <a:t>HDL</a:t>
            </a:r>
            <a:r>
              <a:rPr lang="fa-IR" dirty="0" smtClean="0">
                <a:cs typeface="B Mitra" panose="00000700000000000000" pitchFamily="2" charset="-78"/>
              </a:rPr>
              <a:t>)</a:t>
            </a:r>
          </a:p>
          <a:p>
            <a:pPr algn="just" rtl="1">
              <a:lnSpc>
                <a:spcPct val="150000"/>
              </a:lnSpc>
            </a:pPr>
            <a:r>
              <a:rPr lang="fa-IR" dirty="0" smtClean="0">
                <a:cs typeface="B Mitra" panose="00000700000000000000" pitchFamily="2" charset="-78"/>
              </a:rPr>
              <a:t>در موارد اختلالات داخلي، فرد به متخصص مربوطه ارجاع شود.</a:t>
            </a:r>
          </a:p>
        </p:txBody>
      </p:sp>
    </p:spTree>
    <p:extLst>
      <p:ext uri="{BB962C8B-B14F-4D97-AF65-F5344CB8AC3E}">
        <p14:creationId xmlns:p14="http://schemas.microsoft.com/office/powerpoint/2010/main" val="274445562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6061" y="631065"/>
            <a:ext cx="11694017" cy="5872766"/>
          </a:xfrm>
        </p:spPr>
        <p:txBody>
          <a:bodyPr>
            <a:normAutofit fontScale="85000" lnSpcReduction="10000"/>
          </a:bodyPr>
          <a:lstStyle/>
          <a:p>
            <a:pPr algn="just" rtl="1">
              <a:lnSpc>
                <a:spcPct val="160000"/>
              </a:lnSpc>
            </a:pPr>
            <a:r>
              <a:rPr lang="fa-IR" b="1" dirty="0">
                <a:cs typeface="B Mitra" panose="00000700000000000000" pitchFamily="2" charset="-78"/>
              </a:rPr>
              <a:t>در بخش مصاحبه با نوجوان و ارزیابی تغذیه‌ای، ارزیابی‌های زیر انجام شود:</a:t>
            </a:r>
            <a:endParaRPr lang="en-US" dirty="0">
              <a:cs typeface="B Mitra" panose="00000700000000000000" pitchFamily="2" charset="-78"/>
            </a:endParaRPr>
          </a:p>
          <a:p>
            <a:pPr lvl="0" algn="just" rtl="1">
              <a:lnSpc>
                <a:spcPct val="160000"/>
              </a:lnSpc>
            </a:pPr>
            <a:r>
              <a:rPr lang="fa-IR" b="1" dirty="0">
                <a:cs typeface="B Mitra" panose="00000700000000000000" pitchFamily="2" charset="-78"/>
              </a:rPr>
              <a:t>ارزيابي وضعيت اقتصادي- اجتماعي خانواده</a:t>
            </a:r>
            <a:r>
              <a:rPr lang="fa-IR" dirty="0">
                <a:cs typeface="B Mitra" panose="00000700000000000000" pitchFamily="2" charset="-78"/>
              </a:rPr>
              <a:t> شامل: سن، وضعيت مسكن، شغل پدر، شاغل بودن مادر، نگهداري يا سرپرستي كودك يا نوجوان توسط مادربزرگ يا پدربزرگ يا ساير اشخاص و ...</a:t>
            </a:r>
            <a:endParaRPr lang="en-US" dirty="0">
              <a:cs typeface="B Mitra" panose="00000700000000000000" pitchFamily="2" charset="-78"/>
            </a:endParaRPr>
          </a:p>
          <a:p>
            <a:pPr lvl="0" algn="just" rtl="1">
              <a:lnSpc>
                <a:spcPct val="160000"/>
              </a:lnSpc>
            </a:pPr>
            <a:r>
              <a:rPr lang="fa-IR" b="1" dirty="0">
                <a:cs typeface="B Mitra" panose="00000700000000000000" pitchFamily="2" charset="-78"/>
              </a:rPr>
              <a:t>اطلاعات مربوط به مدرسه كودك يا نوجوان</a:t>
            </a:r>
            <a:r>
              <a:rPr lang="fa-IR" dirty="0">
                <a:cs typeface="B Mitra" panose="00000700000000000000" pitchFamily="2" charset="-78"/>
              </a:rPr>
              <a:t> شامل شيفت مدرسه و مواد غذايي ارائه شده در بوفه مدرسه ارزيابي شود. </a:t>
            </a:r>
            <a:endParaRPr lang="en-US" dirty="0" smtClean="0">
              <a:cs typeface="B Mitra" panose="00000700000000000000" pitchFamily="2" charset="-78"/>
            </a:endParaRPr>
          </a:p>
          <a:p>
            <a:pPr lvl="0" algn="just" rtl="1">
              <a:lnSpc>
                <a:spcPct val="160000"/>
              </a:lnSpc>
            </a:pPr>
            <a:r>
              <a:rPr lang="fa-IR" b="1" dirty="0" smtClean="0">
                <a:cs typeface="B Mitra" panose="00000700000000000000" pitchFamily="2" charset="-78"/>
              </a:rPr>
              <a:t>توجه </a:t>
            </a:r>
            <a:r>
              <a:rPr lang="fa-IR" b="1" dirty="0">
                <a:cs typeface="B Mitra" panose="00000700000000000000" pitchFamily="2" charset="-78"/>
              </a:rPr>
              <a:t>به وزن و قد والدين و ميزان آگاهي آنان</a:t>
            </a:r>
            <a:r>
              <a:rPr lang="fa-IR" dirty="0">
                <a:cs typeface="B Mitra" panose="00000700000000000000" pitchFamily="2" charset="-78"/>
              </a:rPr>
              <a:t> از تاثير محيط در ايجاد چاقي اكتسابي در كودك يا نوجوان آنان </a:t>
            </a:r>
            <a:endParaRPr lang="en-US" dirty="0">
              <a:cs typeface="B Mitra" panose="00000700000000000000" pitchFamily="2" charset="-78"/>
            </a:endParaRPr>
          </a:p>
          <a:p>
            <a:pPr lvl="0" algn="just" rtl="1">
              <a:lnSpc>
                <a:spcPct val="160000"/>
              </a:lnSpc>
            </a:pPr>
            <a:r>
              <a:rPr lang="fa-IR" b="1" dirty="0">
                <a:cs typeface="B Mitra" panose="00000700000000000000" pitchFamily="2" charset="-78"/>
              </a:rPr>
              <a:t>ارزيابي زمان هاي صرف غذا، مصرف صبحانه، دفعات صرف غذا در رستوران، رفت و آمدهاي خانوادگي</a:t>
            </a:r>
            <a:r>
              <a:rPr lang="fa-IR" dirty="0">
                <a:cs typeface="B Mitra" panose="00000700000000000000" pitchFamily="2" charset="-78"/>
              </a:rPr>
              <a:t> خصوصا" ارتباط با پدر و مادربزرگ و نقش آنها در بروز چاقي كودك يا نوجوان در ارزيابي ها مورد نظر قرار گيرد.</a:t>
            </a:r>
            <a:endParaRPr lang="en-US" dirty="0">
              <a:cs typeface="B Mitra" panose="00000700000000000000" pitchFamily="2" charset="-78"/>
            </a:endParaRPr>
          </a:p>
          <a:p>
            <a:pPr lvl="0" algn="just" rtl="1">
              <a:lnSpc>
                <a:spcPct val="160000"/>
              </a:lnSpc>
            </a:pPr>
            <a:r>
              <a:rPr lang="fa-IR" b="1" dirty="0">
                <a:cs typeface="B Mitra" panose="00000700000000000000" pitchFamily="2" charset="-78"/>
              </a:rPr>
              <a:t>ارزيابي عوامل خطرساز چاقي </a:t>
            </a:r>
            <a:r>
              <a:rPr lang="fa-IR" b="1" dirty="0" smtClean="0">
                <a:cs typeface="B Mitra" panose="00000700000000000000" pitchFamily="2" charset="-78"/>
              </a:rPr>
              <a:t>غيرقابل </a:t>
            </a:r>
            <a:r>
              <a:rPr lang="fa-IR" b="1" dirty="0">
                <a:cs typeface="B Mitra" panose="00000700000000000000" pitchFamily="2" charset="-78"/>
              </a:rPr>
              <a:t>مداخله</a:t>
            </a:r>
            <a:r>
              <a:rPr lang="fa-IR" dirty="0">
                <a:cs typeface="B Mitra" panose="00000700000000000000" pitchFamily="2" charset="-78"/>
              </a:rPr>
              <a:t> شامل وزن هنگام تولد، مدت تغذيه با شيرمادر و چاقي </a:t>
            </a:r>
            <a:r>
              <a:rPr lang="fa-IR" dirty="0" smtClean="0">
                <a:cs typeface="B Mitra" panose="00000700000000000000" pitchFamily="2" charset="-78"/>
              </a:rPr>
              <a:t>والدين</a:t>
            </a:r>
            <a:endParaRPr lang="en-US" dirty="0">
              <a:cs typeface="B Mitra" panose="00000700000000000000" pitchFamily="2" charset="-78"/>
            </a:endParaRPr>
          </a:p>
        </p:txBody>
      </p:sp>
    </p:spTree>
    <p:extLst>
      <p:ext uri="{BB962C8B-B14F-4D97-AF65-F5344CB8AC3E}">
        <p14:creationId xmlns:p14="http://schemas.microsoft.com/office/powerpoint/2010/main" val="148995286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6213" y="708338"/>
            <a:ext cx="11629623" cy="5821251"/>
          </a:xfrm>
        </p:spPr>
        <p:txBody>
          <a:bodyPr>
            <a:normAutofit fontScale="85000" lnSpcReduction="20000"/>
          </a:bodyPr>
          <a:lstStyle/>
          <a:p>
            <a:pPr lvl="0" algn="just" rtl="1">
              <a:lnSpc>
                <a:spcPct val="150000"/>
              </a:lnSpc>
            </a:pPr>
            <a:r>
              <a:rPr lang="fa-IR" dirty="0">
                <a:cs typeface="B Mitra" panose="00000700000000000000" pitchFamily="2" charset="-78"/>
              </a:rPr>
              <a:t>ارزیابی مقدار مصرف صبحانه و میان وعده، دفعات استفاده از میان وعده، نوع میان وعده و استفاده از نوشابه های صنعتی و آب میوه های مصنوعی </a:t>
            </a:r>
            <a:endParaRPr lang="en-US" dirty="0">
              <a:cs typeface="B Mitra" panose="00000700000000000000" pitchFamily="2" charset="-78"/>
            </a:endParaRPr>
          </a:p>
          <a:p>
            <a:pPr lvl="0" algn="just" rtl="1">
              <a:lnSpc>
                <a:spcPct val="150000"/>
              </a:lnSpc>
            </a:pPr>
            <a:r>
              <a:rPr lang="fa-IR" dirty="0">
                <a:cs typeface="B Mitra" panose="00000700000000000000" pitchFamily="2" charset="-78"/>
              </a:rPr>
              <a:t>ارزيابي خواب شبانه و زمان رفتن به رختخواب كودك و نوجوان </a:t>
            </a:r>
            <a:endParaRPr lang="en-US" dirty="0">
              <a:cs typeface="B Mitra" panose="00000700000000000000" pitchFamily="2" charset="-78"/>
            </a:endParaRPr>
          </a:p>
          <a:p>
            <a:pPr lvl="0" algn="just" rtl="1">
              <a:lnSpc>
                <a:spcPct val="150000"/>
              </a:lnSpc>
            </a:pPr>
            <a:r>
              <a:rPr lang="fa-IR" dirty="0">
                <a:cs typeface="B Mitra" panose="00000700000000000000" pitchFamily="2" charset="-78"/>
              </a:rPr>
              <a:t>ارزیابی تغذیه ای: سابقه اضافه وزن يا كاهش وزن قبلی، سن بروز چاقی و علایق غذایی فرد در ماه های اخیر ثبت می شود. </a:t>
            </a:r>
            <a:endParaRPr lang="en-US" dirty="0" smtClean="0">
              <a:cs typeface="B Mitra" panose="00000700000000000000" pitchFamily="2" charset="-78"/>
            </a:endParaRPr>
          </a:p>
          <a:p>
            <a:pPr lvl="0" algn="just" rtl="1">
              <a:lnSpc>
                <a:spcPct val="150000"/>
              </a:lnSpc>
            </a:pPr>
            <a:r>
              <a:rPr lang="fa-IR" dirty="0" smtClean="0">
                <a:cs typeface="B Mitra" panose="00000700000000000000" pitchFamily="2" charset="-78"/>
              </a:rPr>
              <a:t>داروهای </a:t>
            </a:r>
            <a:r>
              <a:rPr lang="fa-IR" dirty="0">
                <a:cs typeface="B Mitra" panose="00000700000000000000" pitchFamily="2" charset="-78"/>
              </a:rPr>
              <a:t>مصرفی، ساعات صرف غذا ، دفعات صرف غذا و ميان وعده، دريافت انرژي اضافه و عادات غذایی ثبت شود. </a:t>
            </a:r>
            <a:endParaRPr lang="en-US" dirty="0" smtClean="0">
              <a:cs typeface="B Mitra" panose="00000700000000000000" pitchFamily="2" charset="-78"/>
            </a:endParaRPr>
          </a:p>
          <a:p>
            <a:pPr lvl="0" algn="just" rtl="1">
              <a:lnSpc>
                <a:spcPct val="150000"/>
              </a:lnSpc>
            </a:pPr>
            <a:r>
              <a:rPr lang="fa-IR" dirty="0" smtClean="0">
                <a:cs typeface="B Mitra" panose="00000700000000000000" pitchFamily="2" charset="-78"/>
              </a:rPr>
              <a:t>دامنه </a:t>
            </a:r>
            <a:r>
              <a:rPr lang="fa-IR" dirty="0">
                <a:cs typeface="B Mitra" panose="00000700000000000000" pitchFamily="2" charset="-78"/>
              </a:rPr>
              <a:t>آزادي دريافت تنقلات با كودك، نوجوان و خانواده در ميان گذاشته شود. </a:t>
            </a:r>
            <a:endParaRPr lang="en-US" dirty="0">
              <a:cs typeface="B Mitra" panose="00000700000000000000" pitchFamily="2" charset="-78"/>
            </a:endParaRPr>
          </a:p>
          <a:p>
            <a:pPr lvl="0" algn="just" rtl="1">
              <a:lnSpc>
                <a:spcPct val="150000"/>
              </a:lnSpc>
            </a:pPr>
            <a:r>
              <a:rPr lang="fa-IR" dirty="0">
                <a:cs typeface="B Mitra" panose="00000700000000000000" pitchFamily="2" charset="-78"/>
              </a:rPr>
              <a:t>ساعات استفاده از تلویزیون، کامپيوتر يا بازيهاي الکترونيکي در شبانه روز جهت سنجش میزان فعالیت سوال </a:t>
            </a:r>
            <a:r>
              <a:rPr lang="fa-IR" dirty="0" smtClean="0">
                <a:cs typeface="B Mitra" panose="00000700000000000000" pitchFamily="2" charset="-78"/>
              </a:rPr>
              <a:t>شود</a:t>
            </a:r>
            <a:endParaRPr lang="en-US" dirty="0">
              <a:cs typeface="B Mitra" panose="00000700000000000000" pitchFamily="2" charset="-78"/>
            </a:endParaRPr>
          </a:p>
        </p:txBody>
      </p:sp>
    </p:spTree>
    <p:extLst>
      <p:ext uri="{BB962C8B-B14F-4D97-AF65-F5344CB8AC3E}">
        <p14:creationId xmlns:p14="http://schemas.microsoft.com/office/powerpoint/2010/main" val="343621494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7577" y="682580"/>
            <a:ext cx="11681138" cy="5782614"/>
          </a:xfrm>
        </p:spPr>
        <p:txBody>
          <a:bodyPr>
            <a:normAutofit fontScale="85000" lnSpcReduction="10000"/>
          </a:bodyPr>
          <a:lstStyle/>
          <a:p>
            <a:pPr algn="just" rtl="1">
              <a:lnSpc>
                <a:spcPct val="150000"/>
              </a:lnSpc>
            </a:pPr>
            <a:r>
              <a:rPr lang="fa-IR" dirty="0">
                <a:cs typeface="B Mitra" panose="00000700000000000000" pitchFamily="2" charset="-78"/>
              </a:rPr>
              <a:t>ارزيابي فعاليت بدني كودك يا نوجوان جهت بررسي موانع افزايش فعاليت يا مبناي محاسبه انرژي صورت گيرد.</a:t>
            </a:r>
            <a:endParaRPr lang="en-US" dirty="0">
              <a:cs typeface="B Mitra" panose="00000700000000000000" pitchFamily="2" charset="-78"/>
            </a:endParaRPr>
          </a:p>
          <a:p>
            <a:pPr lvl="0" algn="just" rtl="1">
              <a:lnSpc>
                <a:spcPct val="150000"/>
              </a:lnSpc>
            </a:pPr>
            <a:r>
              <a:rPr lang="fa-IR" dirty="0" smtClean="0">
                <a:cs typeface="B Mitra" panose="00000700000000000000" pitchFamily="2" charset="-78"/>
              </a:rPr>
              <a:t>ارزیابی </a:t>
            </a:r>
            <a:r>
              <a:rPr lang="fa-IR" dirty="0">
                <a:cs typeface="B Mitra" panose="00000700000000000000" pitchFamily="2" charset="-78"/>
              </a:rPr>
              <a:t>کمبود های پنهان تغذیه </a:t>
            </a:r>
            <a:r>
              <a:rPr lang="fa-IR" dirty="0" smtClean="0">
                <a:cs typeface="B Mitra" panose="00000700000000000000" pitchFamily="2" charset="-78"/>
              </a:rPr>
              <a:t>ای: كمبود </a:t>
            </a:r>
            <a:r>
              <a:rPr lang="fa-IR" dirty="0">
                <a:cs typeface="B Mitra" panose="00000700000000000000" pitchFamily="2" charset="-78"/>
              </a:rPr>
              <a:t>مواد مغذي ناشي از فقدان يا از دست دادن آن در ماه های اخیر بايد مورد بررسي قرار گيرد. </a:t>
            </a:r>
            <a:endParaRPr lang="fa-IR" dirty="0" smtClean="0">
              <a:cs typeface="B Mitra" panose="00000700000000000000" pitchFamily="2" charset="-78"/>
            </a:endParaRPr>
          </a:p>
          <a:p>
            <a:pPr lvl="0" algn="just" rtl="1">
              <a:lnSpc>
                <a:spcPct val="150000"/>
              </a:lnSpc>
            </a:pPr>
            <a:r>
              <a:rPr lang="fa-IR" dirty="0" smtClean="0">
                <a:cs typeface="B Mitra" panose="00000700000000000000" pitchFamily="2" charset="-78"/>
              </a:rPr>
              <a:t>ارزیابی </a:t>
            </a:r>
            <a:r>
              <a:rPr lang="fa-IR" dirty="0">
                <a:cs typeface="B Mitra" panose="00000700000000000000" pitchFamily="2" charset="-78"/>
              </a:rPr>
              <a:t>کفایت دریافت کلسیم، آهن، ویتامین د، روی و ویتامین های محلول در آب نيز از اهميت ويژه اي برخوردار است. </a:t>
            </a:r>
            <a:endParaRPr lang="fa-IR" dirty="0" smtClean="0">
              <a:cs typeface="B Mitra" panose="00000700000000000000" pitchFamily="2" charset="-78"/>
            </a:endParaRPr>
          </a:p>
          <a:p>
            <a:pPr lvl="0" algn="just" rtl="1">
              <a:lnSpc>
                <a:spcPct val="150000"/>
              </a:lnSpc>
            </a:pPr>
            <a:r>
              <a:rPr lang="fa-IR" dirty="0" smtClean="0">
                <a:cs typeface="B Mitra" panose="00000700000000000000" pitchFamily="2" charset="-78"/>
              </a:rPr>
              <a:t>نشانه </a:t>
            </a:r>
            <a:r>
              <a:rPr lang="fa-IR" dirty="0">
                <a:cs typeface="B Mitra" panose="00000700000000000000" pitchFamily="2" charset="-78"/>
              </a:rPr>
              <a:t>هاي باليني ناشي از كمبود اين ريز مغذيها در نوجواناني كه اخيرا" در تلاش براي كاهش وزن، غذاي خود را كاهش داده اند و پس از مقداري كاهش وزن مراجعه نموده اند جستجو گردد. </a:t>
            </a:r>
            <a:endParaRPr lang="fa-IR" dirty="0" smtClean="0">
              <a:cs typeface="B Mitra" panose="00000700000000000000" pitchFamily="2" charset="-78"/>
            </a:endParaRPr>
          </a:p>
          <a:p>
            <a:pPr lvl="0" algn="just" rtl="1">
              <a:lnSpc>
                <a:spcPct val="150000"/>
              </a:lnSpc>
            </a:pPr>
            <a:r>
              <a:rPr lang="fa-IR" dirty="0" smtClean="0">
                <a:cs typeface="B Mitra" panose="00000700000000000000" pitchFamily="2" charset="-78"/>
              </a:rPr>
              <a:t>مصرف </a:t>
            </a:r>
            <a:r>
              <a:rPr lang="fa-IR" dirty="0">
                <a:cs typeface="B Mitra" panose="00000700000000000000" pitchFamily="2" charset="-78"/>
              </a:rPr>
              <a:t>فعلي گروههاي غذايي در اين نوجوانان به دقت ارزيابي گردد.</a:t>
            </a:r>
            <a:endParaRPr lang="en-US" dirty="0">
              <a:cs typeface="B Mitra" panose="00000700000000000000" pitchFamily="2" charset="-78"/>
            </a:endParaRPr>
          </a:p>
          <a:p>
            <a:pPr lvl="0" algn="just" rtl="1">
              <a:lnSpc>
                <a:spcPct val="150000"/>
              </a:lnSpc>
            </a:pPr>
            <a:r>
              <a:rPr lang="fa-IR" dirty="0">
                <a:cs typeface="B Mitra" panose="00000700000000000000" pitchFamily="2" charset="-78"/>
              </a:rPr>
              <a:t>ارزيابي انرژی مورد </a:t>
            </a:r>
            <a:r>
              <a:rPr lang="fa-IR" dirty="0" smtClean="0">
                <a:cs typeface="B Mitra" panose="00000700000000000000" pitchFamily="2" charset="-78"/>
              </a:rPr>
              <a:t>نیاز</a:t>
            </a:r>
            <a:endParaRPr lang="en-US" dirty="0">
              <a:cs typeface="B Mitra" panose="00000700000000000000" pitchFamily="2" charset="-78"/>
            </a:endParaRPr>
          </a:p>
        </p:txBody>
      </p:sp>
    </p:spTree>
    <p:extLst>
      <p:ext uri="{BB962C8B-B14F-4D97-AF65-F5344CB8AC3E}">
        <p14:creationId xmlns:p14="http://schemas.microsoft.com/office/powerpoint/2010/main" val="364694956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4851" y="708338"/>
            <a:ext cx="11500834" cy="5872766"/>
          </a:xfrm>
        </p:spPr>
        <p:txBody>
          <a:bodyPr>
            <a:normAutofit fontScale="92500"/>
          </a:bodyPr>
          <a:lstStyle/>
          <a:p>
            <a:pPr algn="just" rtl="1">
              <a:lnSpc>
                <a:spcPct val="150000"/>
              </a:lnSpc>
            </a:pPr>
            <a:r>
              <a:rPr lang="fa-IR" dirty="0">
                <a:cs typeface="B Mitra" panose="00000700000000000000" pitchFamily="2" charset="-78"/>
              </a:rPr>
              <a:t>نیاز کودکان به ویتامین و مواد معدنی با افزایش سن افزایش می یابد. </a:t>
            </a:r>
            <a:endParaRPr lang="en-US" dirty="0" smtClean="0">
              <a:cs typeface="B Mitra" panose="00000700000000000000" pitchFamily="2" charset="-78"/>
            </a:endParaRPr>
          </a:p>
          <a:p>
            <a:pPr algn="just" rtl="1">
              <a:lnSpc>
                <a:spcPct val="150000"/>
              </a:lnSpc>
            </a:pPr>
            <a:r>
              <a:rPr lang="fa-IR" dirty="0" smtClean="0">
                <a:cs typeface="B Mitra" panose="00000700000000000000" pitchFamily="2" charset="-78"/>
              </a:rPr>
              <a:t>محققان </a:t>
            </a:r>
            <a:r>
              <a:rPr lang="fa-IR" dirty="0">
                <a:cs typeface="B Mitra" panose="00000700000000000000" pitchFamily="2" charset="-78"/>
              </a:rPr>
              <a:t>هنوز در حال بررسی ایمنی مصرف مکمل توسط کودکان هستند. </a:t>
            </a:r>
            <a:endParaRPr lang="en-US" dirty="0" smtClean="0">
              <a:cs typeface="B Mitra" panose="00000700000000000000" pitchFamily="2" charset="-78"/>
            </a:endParaRPr>
          </a:p>
          <a:p>
            <a:pPr algn="just" rtl="1">
              <a:lnSpc>
                <a:spcPct val="150000"/>
              </a:lnSpc>
            </a:pPr>
            <a:r>
              <a:rPr lang="fa-IR" dirty="0" smtClean="0">
                <a:cs typeface="B Mitra" panose="00000700000000000000" pitchFamily="2" charset="-78"/>
              </a:rPr>
              <a:t>کمیسیون </a:t>
            </a:r>
            <a:r>
              <a:rPr lang="fa-IR" dirty="0">
                <a:cs typeface="B Mitra" panose="00000700000000000000" pitchFamily="2" charset="-78"/>
              </a:rPr>
              <a:t>تجارت فدرال به والدین در مورد دادن مکمل هایی که برای پیشگیری یا درمان بیماری های دوران کودکی مانند سرماخوردگی، عفونت گوش یا آسم تبلیغ می شود هشدار داده است. </a:t>
            </a:r>
            <a:endParaRPr lang="en-US" dirty="0" smtClean="0">
              <a:cs typeface="B Mitra" panose="00000700000000000000" pitchFamily="2" charset="-78"/>
            </a:endParaRPr>
          </a:p>
          <a:p>
            <a:pPr algn="just" rtl="1">
              <a:lnSpc>
                <a:spcPct val="150000"/>
              </a:lnSpc>
            </a:pPr>
            <a:r>
              <a:rPr lang="fa-IR" dirty="0" smtClean="0">
                <a:cs typeface="B Mitra" panose="00000700000000000000" pitchFamily="2" charset="-78"/>
              </a:rPr>
              <a:t>مکمل </a:t>
            </a:r>
            <a:r>
              <a:rPr lang="fa-IR" dirty="0">
                <a:cs typeface="B Mitra" panose="00000700000000000000" pitchFamily="2" charset="-78"/>
              </a:rPr>
              <a:t>های غذایی موجود در بازار امروزه شامل بسیاری از محصولات گیاهی هستند که از نظر ایمنی و اثربخشی در کودکان آزمایش نشده اند. </a:t>
            </a:r>
            <a:endParaRPr lang="en-US" dirty="0">
              <a:cs typeface="B Mitra" panose="00000700000000000000" pitchFamily="2" charset="-78"/>
            </a:endParaRPr>
          </a:p>
          <a:p>
            <a:pPr algn="just" rtl="1">
              <a:lnSpc>
                <a:spcPct val="150000"/>
              </a:lnSpc>
            </a:pPr>
            <a:r>
              <a:rPr lang="fa-IR" dirty="0">
                <a:cs typeface="B Mitra" panose="00000700000000000000" pitchFamily="2" charset="-78"/>
              </a:rPr>
              <a:t>نگرانی های عمده کمبود مواد مغذی عبارتند از آهن، </a:t>
            </a:r>
            <a:r>
              <a:rPr lang="fa-IR" dirty="0" smtClean="0">
                <a:cs typeface="B Mitra" panose="00000700000000000000" pitchFamily="2" charset="-78"/>
              </a:rPr>
              <a:t>منیزیم</a:t>
            </a:r>
            <a:r>
              <a:rPr lang="fa-IR" dirty="0">
                <a:cs typeface="B Mitra" panose="00000700000000000000" pitchFamily="2" charset="-78"/>
              </a:rPr>
              <a:t>، </a:t>
            </a:r>
            <a:r>
              <a:rPr lang="fa-IR" dirty="0" smtClean="0">
                <a:cs typeface="B Mitra" panose="00000700000000000000" pitchFamily="2" charset="-78"/>
              </a:rPr>
              <a:t>پتاسیم، کلسیم، </a:t>
            </a:r>
            <a:r>
              <a:rPr lang="fa-IR" dirty="0">
                <a:cs typeface="B Mitra" panose="00000700000000000000" pitchFamily="2" charset="-78"/>
              </a:rPr>
              <a:t>ویتامین </a:t>
            </a:r>
            <a:r>
              <a:rPr lang="en-US" b="1" dirty="0" smtClean="0">
                <a:cs typeface="B Mitra" panose="00000700000000000000" pitchFamily="2" charset="-78"/>
              </a:rPr>
              <a:t>E</a:t>
            </a:r>
            <a:r>
              <a:rPr lang="fa-IR" dirty="0" smtClean="0">
                <a:cs typeface="B Mitra" panose="00000700000000000000" pitchFamily="2" charset="-78"/>
              </a:rPr>
              <a:t>، </a:t>
            </a:r>
            <a:r>
              <a:rPr lang="fa-IR" dirty="0">
                <a:cs typeface="B Mitra" panose="00000700000000000000" pitchFamily="2" charset="-78"/>
              </a:rPr>
              <a:t>روی، </a:t>
            </a:r>
            <a:r>
              <a:rPr lang="fa-IR" dirty="0" smtClean="0">
                <a:cs typeface="B Mitra" panose="00000700000000000000" pitchFamily="2" charset="-78"/>
              </a:rPr>
              <a:t>و ویتامین  </a:t>
            </a:r>
            <a:r>
              <a:rPr lang="en-US" b="1" dirty="0">
                <a:cs typeface="B Mitra" panose="00000700000000000000" pitchFamily="2" charset="-78"/>
              </a:rPr>
              <a:t>D</a:t>
            </a:r>
            <a:r>
              <a:rPr lang="fa-IR" dirty="0">
                <a:cs typeface="B Mitra" panose="00000700000000000000" pitchFamily="2" charset="-78"/>
              </a:rPr>
              <a:t> می باشد. </a:t>
            </a:r>
            <a:endParaRPr lang="en-US" dirty="0">
              <a:cs typeface="B Mitra" panose="00000700000000000000" pitchFamily="2" charset="-78"/>
            </a:endParaRPr>
          </a:p>
          <a:p>
            <a:pPr algn="just" rtl="1">
              <a:lnSpc>
                <a:spcPct val="150000"/>
              </a:lnSpc>
            </a:pPr>
            <a:endParaRPr lang="en-US" dirty="0">
              <a:cs typeface="B Mitra" panose="00000700000000000000" pitchFamily="2" charset="-78"/>
            </a:endParaRPr>
          </a:p>
        </p:txBody>
      </p:sp>
    </p:spTree>
    <p:extLst>
      <p:ext uri="{BB962C8B-B14F-4D97-AF65-F5344CB8AC3E}">
        <p14:creationId xmlns:p14="http://schemas.microsoft.com/office/powerpoint/2010/main" val="2716950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7577" y="656823"/>
            <a:ext cx="11668260" cy="5911402"/>
          </a:xfrm>
        </p:spPr>
        <p:txBody>
          <a:bodyPr>
            <a:normAutofit/>
          </a:bodyPr>
          <a:lstStyle/>
          <a:p>
            <a:pPr algn="just" rtl="1">
              <a:lnSpc>
                <a:spcPct val="150000"/>
              </a:lnSpc>
            </a:pPr>
            <a:r>
              <a:rPr lang="fa-IR" dirty="0">
                <a:cs typeface="B Mitra" panose="00000700000000000000" pitchFamily="2" charset="-78"/>
              </a:rPr>
              <a:t>چاقی کودکان و نوجوانان یکی از جدیترین و چالش برانگیزترین مسائل بهداشت عمومی است. </a:t>
            </a:r>
            <a:endParaRPr lang="en-US" dirty="0" smtClean="0">
              <a:cs typeface="B Mitra" panose="00000700000000000000" pitchFamily="2" charset="-78"/>
            </a:endParaRPr>
          </a:p>
          <a:p>
            <a:pPr algn="just" rtl="1">
              <a:lnSpc>
                <a:spcPct val="150000"/>
              </a:lnSpc>
            </a:pPr>
            <a:r>
              <a:rPr lang="fa-IR" dirty="0" smtClean="0">
                <a:cs typeface="B Mitra" panose="00000700000000000000" pitchFamily="2" charset="-78"/>
              </a:rPr>
              <a:t>شیوع چاقی</a:t>
            </a:r>
            <a:r>
              <a:rPr lang="en-US" dirty="0" smtClean="0">
                <a:cs typeface="B Mitra" panose="00000700000000000000" pitchFamily="2" charset="-78"/>
              </a:rPr>
              <a:t> </a:t>
            </a:r>
            <a:r>
              <a:rPr lang="fa-IR" dirty="0" smtClean="0">
                <a:cs typeface="B Mitra" panose="00000700000000000000" pitchFamily="2" charset="-78"/>
              </a:rPr>
              <a:t>با س</a:t>
            </a:r>
            <a:r>
              <a:rPr lang="fa-IR" dirty="0">
                <a:cs typeface="B Mitra" panose="00000700000000000000" pitchFamily="2" charset="-78"/>
              </a:rPr>
              <a:t>ر</a:t>
            </a:r>
            <a:r>
              <a:rPr lang="fa-IR" dirty="0" smtClean="0">
                <a:cs typeface="B Mitra" panose="00000700000000000000" pitchFamily="2" charset="-78"/>
              </a:rPr>
              <a:t>عت نگران کننده ای </a:t>
            </a:r>
            <a:r>
              <a:rPr lang="fa-IR" dirty="0">
                <a:cs typeface="B Mitra" panose="00000700000000000000" pitchFamily="2" charset="-78"/>
              </a:rPr>
              <a:t>در جهان رو به افزایش </a:t>
            </a:r>
            <a:r>
              <a:rPr lang="fa-IR" dirty="0" smtClean="0">
                <a:cs typeface="B Mitra" panose="00000700000000000000" pitchFamily="2" charset="-78"/>
              </a:rPr>
              <a:t>است</a:t>
            </a:r>
            <a:r>
              <a:rPr lang="fa-IR" dirty="0">
                <a:cs typeface="B Mitra" panose="00000700000000000000" pitchFamily="2" charset="-78"/>
              </a:rPr>
              <a:t>.</a:t>
            </a:r>
            <a:endParaRPr lang="fa-IR" dirty="0" smtClean="0">
              <a:cs typeface="B Mitra" panose="00000700000000000000" pitchFamily="2" charset="-78"/>
            </a:endParaRPr>
          </a:p>
          <a:p>
            <a:pPr algn="just" rtl="1">
              <a:lnSpc>
                <a:spcPct val="150000"/>
              </a:lnSpc>
            </a:pPr>
            <a:r>
              <a:rPr lang="fa-IR" dirty="0" smtClean="0">
                <a:cs typeface="B Mitra" panose="00000700000000000000" pitchFamily="2" charset="-78"/>
              </a:rPr>
              <a:t>بیماری های مزمن</a:t>
            </a:r>
          </a:p>
          <a:p>
            <a:pPr algn="just" rtl="1">
              <a:lnSpc>
                <a:spcPct val="150000"/>
              </a:lnSpc>
            </a:pPr>
            <a:r>
              <a:rPr lang="fa-IR" dirty="0">
                <a:cs typeface="B Mitra" panose="00000700000000000000" pitchFamily="2" charset="-78"/>
              </a:rPr>
              <a:t>اختلالات </a:t>
            </a:r>
            <a:r>
              <a:rPr lang="fa-IR" dirty="0" smtClean="0">
                <a:cs typeface="B Mitra" panose="00000700000000000000" pitchFamily="2" charset="-78"/>
              </a:rPr>
              <a:t>روحی</a:t>
            </a:r>
          </a:p>
          <a:p>
            <a:pPr algn="just" rtl="1">
              <a:lnSpc>
                <a:spcPct val="150000"/>
              </a:lnSpc>
            </a:pPr>
            <a:r>
              <a:rPr lang="fa-IR" dirty="0" smtClean="0">
                <a:cs typeface="B Mitra" panose="00000700000000000000" pitchFamily="2" charset="-78"/>
              </a:rPr>
              <a:t>هزینه </a:t>
            </a:r>
            <a:r>
              <a:rPr lang="fa-IR" dirty="0">
                <a:cs typeface="B Mitra" panose="00000700000000000000" pitchFamily="2" charset="-78"/>
              </a:rPr>
              <a:t>های بهداشتی، اجتماعی و </a:t>
            </a:r>
            <a:r>
              <a:rPr lang="fa-IR" dirty="0" smtClean="0">
                <a:cs typeface="B Mitra" panose="00000700000000000000" pitchFamily="2" charset="-78"/>
              </a:rPr>
              <a:t>اقتصادی</a:t>
            </a:r>
          </a:p>
          <a:p>
            <a:pPr algn="just" rtl="1">
              <a:lnSpc>
                <a:spcPct val="150000"/>
              </a:lnSpc>
            </a:pPr>
            <a:r>
              <a:rPr lang="fa-IR" dirty="0" smtClean="0">
                <a:cs typeface="B Mitra" panose="00000700000000000000" pitchFamily="2" charset="-78"/>
              </a:rPr>
              <a:t>سازمان جهانی بهداشت </a:t>
            </a:r>
            <a:r>
              <a:rPr lang="fa-IR" dirty="0">
                <a:cs typeface="B Mitra" panose="00000700000000000000" pitchFamily="2" charset="-78"/>
              </a:rPr>
              <a:t>در </a:t>
            </a:r>
            <a:r>
              <a:rPr lang="fa-IR" dirty="0" smtClean="0">
                <a:cs typeface="B Mitra" panose="00000700000000000000" pitchFamily="2" charset="-78"/>
              </a:rPr>
              <a:t>سال </a:t>
            </a:r>
            <a:r>
              <a:rPr lang="fa-IR" dirty="0">
                <a:cs typeface="B Mitra" panose="00000700000000000000" pitchFamily="2" charset="-78"/>
              </a:rPr>
              <a:t>2025 در </a:t>
            </a:r>
            <a:r>
              <a:rPr lang="fa-IR" dirty="0" smtClean="0">
                <a:cs typeface="B Mitra" panose="00000700000000000000" pitchFamily="2" charset="-78"/>
              </a:rPr>
              <a:t>خصوص </a:t>
            </a:r>
            <a:r>
              <a:rPr lang="fa-IR" dirty="0">
                <a:cs typeface="B Mitra" panose="00000700000000000000" pitchFamily="2" charset="-78"/>
              </a:rPr>
              <a:t>روز </a:t>
            </a:r>
            <a:r>
              <a:rPr lang="fa-IR" dirty="0" smtClean="0">
                <a:cs typeface="B Mitra" panose="00000700000000000000" pitchFamily="2" charset="-78"/>
              </a:rPr>
              <a:t>جهانی چاقی (4 مارس مصادف با چهاردهم </a:t>
            </a:r>
            <a:r>
              <a:rPr lang="fa-IR" dirty="0">
                <a:cs typeface="B Mitra" panose="00000700000000000000" pitchFamily="2" charset="-78"/>
              </a:rPr>
              <a:t>اسفند </a:t>
            </a:r>
            <a:r>
              <a:rPr lang="fa-IR" dirty="0" smtClean="0">
                <a:cs typeface="B Mitra" panose="00000700000000000000" pitchFamily="2" charset="-78"/>
              </a:rPr>
              <a:t>ماه) در بیانیه خود اعلام کرد </a:t>
            </a:r>
            <a:r>
              <a:rPr lang="fa-IR" dirty="0">
                <a:cs typeface="B Mitra" panose="00000700000000000000" pitchFamily="2" charset="-78"/>
              </a:rPr>
              <a:t>"</a:t>
            </a:r>
            <a:r>
              <a:rPr lang="fa-IR" dirty="0" smtClean="0">
                <a:cs typeface="B Mitra" panose="00000700000000000000" pitchFamily="2" charset="-78"/>
              </a:rPr>
              <a:t>همه کشورها </a:t>
            </a:r>
            <a:r>
              <a:rPr lang="fa-IR" dirty="0">
                <a:cs typeface="B Mitra" panose="00000700000000000000" pitchFamily="2" charset="-78"/>
              </a:rPr>
              <a:t>از </a:t>
            </a:r>
            <a:r>
              <a:rPr lang="fa-IR" dirty="0" smtClean="0">
                <a:cs typeface="B Mitra" panose="00000700000000000000" pitchFamily="2" charset="-78"/>
              </a:rPr>
              <a:t>دستیابی به اهداف سازمان جهانی بهداشت </a:t>
            </a:r>
            <a:r>
              <a:rPr lang="fa-IR" dirty="0">
                <a:cs typeface="B Mitra" panose="00000700000000000000" pitchFamily="2" charset="-78"/>
              </a:rPr>
              <a:t>در </a:t>
            </a:r>
            <a:r>
              <a:rPr lang="fa-IR" dirty="0" smtClean="0">
                <a:cs typeface="B Mitra" panose="00000700000000000000" pitchFamily="2" charset="-78"/>
              </a:rPr>
              <a:t>مورد چاقی تا سال </a:t>
            </a:r>
            <a:r>
              <a:rPr lang="fa-IR" dirty="0">
                <a:cs typeface="B Mitra" panose="00000700000000000000" pitchFamily="2" charset="-78"/>
              </a:rPr>
              <a:t>2025 </a:t>
            </a:r>
            <a:r>
              <a:rPr lang="fa-IR" dirty="0" smtClean="0">
                <a:cs typeface="B Mitra" panose="00000700000000000000" pitchFamily="2" charset="-78"/>
              </a:rPr>
              <a:t>بازمانده اند</a:t>
            </a:r>
            <a:r>
              <a:rPr lang="fa-IR" dirty="0">
                <a:cs typeface="B Mitra" panose="00000700000000000000" pitchFamily="2" charset="-78"/>
              </a:rPr>
              <a:t>"</a:t>
            </a:r>
            <a:endParaRPr lang="fa-IR" dirty="0" smtClean="0">
              <a:cs typeface="B Mitra" panose="00000700000000000000" pitchFamily="2" charset="-78"/>
            </a:endParaRPr>
          </a:p>
          <a:p>
            <a:pPr algn="just" rtl="1">
              <a:lnSpc>
                <a:spcPct val="150000"/>
              </a:lnSpc>
            </a:pPr>
            <a:endParaRPr lang="en-US" dirty="0">
              <a:cs typeface="B Mitra" panose="00000700000000000000" pitchFamily="2" charset="-78"/>
            </a:endParaRPr>
          </a:p>
        </p:txBody>
      </p:sp>
    </p:spTree>
    <p:extLst>
      <p:ext uri="{BB962C8B-B14F-4D97-AF65-F5344CB8AC3E}">
        <p14:creationId xmlns:p14="http://schemas.microsoft.com/office/powerpoint/2010/main" val="213811819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6" name="Picture 5"/>
          <p:cNvPicPr>
            <a:picLocks noChangeAspect="1"/>
          </p:cNvPicPr>
          <p:nvPr/>
        </p:nvPicPr>
        <p:blipFill>
          <a:blip r:embed="rId2"/>
          <a:stretch>
            <a:fillRect/>
          </a:stretch>
        </p:blipFill>
        <p:spPr>
          <a:xfrm>
            <a:off x="1918952" y="553078"/>
            <a:ext cx="8680361" cy="5543481"/>
          </a:xfrm>
          <a:prstGeom prst="rect">
            <a:avLst/>
          </a:prstGeom>
        </p:spPr>
      </p:pic>
    </p:spTree>
    <p:extLst>
      <p:ext uri="{BB962C8B-B14F-4D97-AF65-F5344CB8AC3E}">
        <p14:creationId xmlns:p14="http://schemas.microsoft.com/office/powerpoint/2010/main" val="36586010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1819" y="721217"/>
            <a:ext cx="11642501" cy="5692462"/>
          </a:xfrm>
        </p:spPr>
        <p:txBody>
          <a:bodyPr/>
          <a:lstStyle/>
          <a:p>
            <a:pPr algn="just" rtl="1">
              <a:lnSpc>
                <a:spcPct val="150000"/>
              </a:lnSpc>
            </a:pPr>
            <a:r>
              <a:rPr lang="fa-IR" dirty="0">
                <a:cs typeface="B Mitra" panose="00000700000000000000" pitchFamily="2" charset="-78"/>
              </a:rPr>
              <a:t> مراجعه بعدی در چاقي هاي بدون عارضه معمولا 3 تا 4 هفته بعد از مراجعه اول خواهد بود تا اصلاحات لازم در برنامه غذایی انجام شود و پيروي كودك يا نوجوان از برنامه سنجیده شده و به سئوالات احتمالی او پاسخ داده شود. </a:t>
            </a:r>
            <a:endParaRPr lang="en-US" dirty="0" smtClean="0">
              <a:cs typeface="B Mitra" panose="00000700000000000000" pitchFamily="2" charset="-78"/>
            </a:endParaRPr>
          </a:p>
          <a:p>
            <a:pPr algn="just" rtl="1">
              <a:lnSpc>
                <a:spcPct val="150000"/>
              </a:lnSpc>
            </a:pPr>
            <a:r>
              <a:rPr lang="fa-IR" dirty="0" smtClean="0">
                <a:cs typeface="B Mitra" panose="00000700000000000000" pitchFamily="2" charset="-78"/>
              </a:rPr>
              <a:t>فاصله </a:t>
            </a:r>
            <a:r>
              <a:rPr lang="fa-IR" dirty="0">
                <a:cs typeface="B Mitra" panose="00000700000000000000" pitchFamily="2" charset="-78"/>
              </a:rPr>
              <a:t>مراجعه سوم و بعد از آن بستگی به وضعيت كنترل وزن كودك يا نوجوان، شيوه جديد زندگي و پذيرش آن و پيروي او از برنامه كنترل وزن دارد. </a:t>
            </a:r>
            <a:endParaRPr lang="en-US" dirty="0" smtClean="0">
              <a:cs typeface="B Mitra" panose="00000700000000000000" pitchFamily="2" charset="-78"/>
            </a:endParaRPr>
          </a:p>
          <a:p>
            <a:pPr algn="just" rtl="1">
              <a:lnSpc>
                <a:spcPct val="150000"/>
              </a:lnSpc>
            </a:pPr>
            <a:r>
              <a:rPr lang="fa-IR" dirty="0" smtClean="0">
                <a:cs typeface="B Mitra" panose="00000700000000000000" pitchFamily="2" charset="-78"/>
              </a:rPr>
              <a:t>نهايتا</a:t>
            </a:r>
            <a:r>
              <a:rPr lang="fa-IR" dirty="0">
                <a:cs typeface="B Mitra" panose="00000700000000000000" pitchFamily="2" charset="-78"/>
              </a:rPr>
              <a:t>" در موارد تثبيت وزن، ملاقات به 3 تا 4 بار در سال محدود مي شود.</a:t>
            </a:r>
            <a:endParaRPr lang="en-US" dirty="0">
              <a:cs typeface="B Mitra" panose="00000700000000000000" pitchFamily="2" charset="-78"/>
            </a:endParaRPr>
          </a:p>
        </p:txBody>
      </p:sp>
    </p:spTree>
    <p:extLst>
      <p:ext uri="{BB962C8B-B14F-4D97-AF65-F5344CB8AC3E}">
        <p14:creationId xmlns:p14="http://schemas.microsoft.com/office/powerpoint/2010/main" val="81720359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468193" y="682082"/>
            <a:ext cx="8538692" cy="5494881"/>
          </a:xfrm>
          <a:prstGeom prst="rect">
            <a:avLst/>
          </a:prstGeom>
        </p:spPr>
      </p:pic>
    </p:spTree>
    <p:extLst>
      <p:ext uri="{BB962C8B-B14F-4D97-AF65-F5344CB8AC3E}">
        <p14:creationId xmlns:p14="http://schemas.microsoft.com/office/powerpoint/2010/main" val="196214915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630192" y="1361336"/>
            <a:ext cx="10552419" cy="4176579"/>
          </a:xfrm>
          <a:prstGeom prst="rect">
            <a:avLst/>
          </a:prstGeom>
        </p:spPr>
      </p:pic>
    </p:spTree>
    <p:extLst>
      <p:ext uri="{BB962C8B-B14F-4D97-AF65-F5344CB8AC3E}">
        <p14:creationId xmlns:p14="http://schemas.microsoft.com/office/powerpoint/2010/main" val="284520326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ar-SA" sz="3600" b="1" dirty="0">
                <a:cs typeface="B Mitra" panose="00000700000000000000" pitchFamily="2" charset="-78"/>
              </a:rPr>
              <a:t>فصل دوم:  نکاتی در خصوص تفسیر ارزیابی </a:t>
            </a:r>
            <a:r>
              <a:rPr lang="ar-SA" sz="3600" b="1" dirty="0" smtClean="0">
                <a:cs typeface="B Mitra" panose="00000700000000000000" pitchFamily="2" charset="-78"/>
              </a:rPr>
              <a:t>ها</a:t>
            </a:r>
            <a:endParaRPr lang="en-US" sz="3600" dirty="0">
              <a:cs typeface="B Mitra" panose="00000700000000000000" pitchFamily="2" charset="-78"/>
            </a:endParaRPr>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838200" y="1983213"/>
            <a:ext cx="10400976" cy="3652838"/>
          </a:xfrm>
          <a:prstGeom prst="rect">
            <a:avLst/>
          </a:prstGeom>
        </p:spPr>
      </p:pic>
    </p:spTree>
    <p:extLst>
      <p:ext uri="{BB962C8B-B14F-4D97-AF65-F5344CB8AC3E}">
        <p14:creationId xmlns:p14="http://schemas.microsoft.com/office/powerpoint/2010/main" val="100179324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0455" y="721217"/>
            <a:ext cx="11565229" cy="5731098"/>
          </a:xfrm>
        </p:spPr>
        <p:txBody>
          <a:bodyPr>
            <a:normAutofit fontScale="92500"/>
          </a:bodyPr>
          <a:lstStyle/>
          <a:p>
            <a:pPr algn="just" rtl="1">
              <a:lnSpc>
                <a:spcPct val="150000"/>
              </a:lnSpc>
            </a:pPr>
            <a:r>
              <a:rPr lang="fa-IR" dirty="0" smtClean="0">
                <a:cs typeface="B Mitra" panose="00000700000000000000" pitchFamily="2" charset="-78"/>
              </a:rPr>
              <a:t>کودکان و نوجوانان باید هر هفته 2 نوع فعالیت بدنی  را انجام دهند:</a:t>
            </a:r>
          </a:p>
          <a:p>
            <a:pPr algn="just" rtl="1">
              <a:lnSpc>
                <a:spcPct val="150000"/>
              </a:lnSpc>
            </a:pPr>
            <a:r>
              <a:rPr lang="fa-IR" dirty="0" smtClean="0">
                <a:cs typeface="B Mitra" panose="00000700000000000000" pitchFamily="2" charset="-78"/>
              </a:rPr>
              <a:t>ورزش هوازی برای تقویت سیستم قلب و عروق و تنفس</a:t>
            </a:r>
          </a:p>
          <a:p>
            <a:pPr algn="just" rtl="1">
              <a:lnSpc>
                <a:spcPct val="150000"/>
              </a:lnSpc>
            </a:pPr>
            <a:r>
              <a:rPr lang="fa-IR" dirty="0" smtClean="0">
                <a:cs typeface="B Mitra" panose="00000700000000000000" pitchFamily="2" charset="-78"/>
              </a:rPr>
              <a:t>ورزش های کششی  برای تقویت  عضلات و  رشد استخوان ها </a:t>
            </a:r>
          </a:p>
          <a:p>
            <a:pPr algn="just" rtl="1">
              <a:lnSpc>
                <a:spcPct val="150000"/>
              </a:lnSpc>
            </a:pPr>
            <a:r>
              <a:rPr lang="fa-IR" dirty="0" smtClean="0">
                <a:cs typeface="B Mitra" panose="00000700000000000000" pitchFamily="2" charset="-78"/>
              </a:rPr>
              <a:t>کودکان و نوجوانان 5 تا 18 ساله باید به طور متوسط حداقل 60 دقیقه فعالیت بدنی با شدت متوسط یا شدید در روز در طول هفته را هدف قرار داده و شرکت در انواع و شدت‌های مختلف فعالیت بدنی در طول هفته برای توسعه مهارت‌های حرکتی، عضلات و استخوان‌های خود را در اولویت قرار دهند و زمان نشستن یا دراز کشیدن را کاهش دهند </a:t>
            </a:r>
            <a:endParaRPr lang="en-US" dirty="0" smtClean="0">
              <a:cs typeface="B Mitra" panose="00000700000000000000" pitchFamily="2" charset="-78"/>
            </a:endParaRPr>
          </a:p>
          <a:p>
            <a:pPr algn="just" rtl="1">
              <a:lnSpc>
                <a:spcPct val="150000"/>
              </a:lnSpc>
            </a:pPr>
            <a:r>
              <a:rPr lang="fa-IR" dirty="0" smtClean="0">
                <a:cs typeface="B Mitra" panose="00000700000000000000" pitchFamily="2" charset="-78"/>
              </a:rPr>
              <a:t>بطور کلی نکته ای که بسیار از اهمیت برخوردار است این است که برای مدت طولانی بی تحرک نمانند. </a:t>
            </a:r>
          </a:p>
        </p:txBody>
      </p:sp>
    </p:spTree>
    <p:extLst>
      <p:ext uri="{BB962C8B-B14F-4D97-AF65-F5344CB8AC3E}">
        <p14:creationId xmlns:p14="http://schemas.microsoft.com/office/powerpoint/2010/main" val="393453560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9093" y="721217"/>
            <a:ext cx="11539470" cy="5872766"/>
          </a:xfrm>
        </p:spPr>
        <p:txBody>
          <a:bodyPr>
            <a:normAutofit fontScale="70000" lnSpcReduction="20000"/>
          </a:bodyPr>
          <a:lstStyle/>
          <a:p>
            <a:pPr algn="just" rtl="1">
              <a:lnSpc>
                <a:spcPct val="150000"/>
              </a:lnSpc>
            </a:pPr>
            <a:r>
              <a:rPr lang="fa-IR" dirty="0">
                <a:cs typeface="B Mitra" panose="00000700000000000000" pitchFamily="2" charset="-78"/>
              </a:rPr>
              <a:t>کودکان و نوجوانان 5 تا 18 ساله ای که دارای معلولیت هستند باید 20 دقیقه فعالیت بدنی در روز انجام دهند و در صورت نیاز آن را به بخش های کوچکتری از فعالیت در طول روز متناسب با توانایی هایشان در انجام حرکت ها تقسیم کنند.</a:t>
            </a:r>
          </a:p>
          <a:p>
            <a:pPr algn="just" rtl="1">
              <a:lnSpc>
                <a:spcPct val="150000"/>
              </a:lnSpc>
            </a:pPr>
            <a:r>
              <a:rPr lang="fa-IR" dirty="0" smtClean="0">
                <a:cs typeface="B Mitra" panose="00000700000000000000" pitchFamily="2" charset="-78"/>
              </a:rPr>
              <a:t>نمونه هایی از فعالیت های پیشنهادی به کودکان و نوجوانان عبارتند از:</a:t>
            </a:r>
          </a:p>
          <a:p>
            <a:pPr algn="just" rtl="1">
              <a:lnSpc>
                <a:spcPct val="150000"/>
              </a:lnSpc>
            </a:pPr>
            <a:r>
              <a:rPr lang="fa-IR" dirty="0" smtClean="0">
                <a:cs typeface="B Mitra" panose="00000700000000000000" pitchFamily="2" charset="-78"/>
              </a:rPr>
              <a:t>راه رفتن و پیاده روی تا مدرسه </a:t>
            </a:r>
          </a:p>
          <a:p>
            <a:pPr algn="just" rtl="1">
              <a:lnSpc>
                <a:spcPct val="150000"/>
              </a:lnSpc>
            </a:pPr>
            <a:r>
              <a:rPr lang="fa-IR" dirty="0" smtClean="0">
                <a:cs typeface="B Mitra" panose="00000700000000000000" pitchFamily="2" charset="-78"/>
              </a:rPr>
              <a:t>فعالیت های زمین بازی از جمله پریدن، دویدن و گرفتن</a:t>
            </a:r>
          </a:p>
          <a:p>
            <a:pPr algn="just" rtl="1">
              <a:lnSpc>
                <a:spcPct val="150000"/>
              </a:lnSpc>
            </a:pPr>
            <a:r>
              <a:rPr lang="fa-IR" dirty="0" smtClean="0">
                <a:cs typeface="B Mitra" panose="00000700000000000000" pitchFamily="2" charset="-78"/>
              </a:rPr>
              <a:t>ورزش هایی مانند فوتبال یا تنیس</a:t>
            </a:r>
          </a:p>
          <a:p>
            <a:pPr algn="just" rtl="1">
              <a:lnSpc>
                <a:spcPct val="150000"/>
              </a:lnSpc>
            </a:pPr>
            <a:r>
              <a:rPr lang="fa-IR" dirty="0" smtClean="0">
                <a:cs typeface="B Mitra" panose="00000700000000000000" pitchFamily="2" charset="-78"/>
              </a:rPr>
              <a:t>شنا کردن</a:t>
            </a:r>
          </a:p>
          <a:p>
            <a:pPr algn="just" rtl="1">
              <a:lnSpc>
                <a:spcPct val="170000"/>
              </a:lnSpc>
            </a:pPr>
            <a:r>
              <a:rPr lang="fa-IR" dirty="0">
                <a:cs typeface="B Mitra" panose="00000700000000000000" pitchFamily="2" charset="-78"/>
              </a:rPr>
              <a:t>پرشاسکیت </a:t>
            </a:r>
            <a:endParaRPr lang="en-US" dirty="0">
              <a:cs typeface="B Mitra" panose="00000700000000000000" pitchFamily="2" charset="-78"/>
            </a:endParaRPr>
          </a:p>
          <a:p>
            <a:pPr algn="just" rtl="1">
              <a:lnSpc>
                <a:spcPct val="170000"/>
              </a:lnSpc>
            </a:pPr>
            <a:r>
              <a:rPr lang="fa-IR" dirty="0">
                <a:cs typeface="B Mitra" panose="00000700000000000000" pitchFamily="2" charset="-78"/>
              </a:rPr>
              <a:t>دوچرخه سواری</a:t>
            </a:r>
          </a:p>
          <a:p>
            <a:pPr algn="just" rtl="1">
              <a:lnSpc>
                <a:spcPct val="170000"/>
              </a:lnSpc>
            </a:pPr>
            <a:r>
              <a:rPr lang="fa-IR" dirty="0">
                <a:cs typeface="B Mitra" panose="00000700000000000000" pitchFamily="2" charset="-78"/>
              </a:rPr>
              <a:t>هنرهای </a:t>
            </a:r>
            <a:r>
              <a:rPr lang="fa-IR" dirty="0" smtClean="0">
                <a:cs typeface="B Mitra" panose="00000700000000000000" pitchFamily="2" charset="-78"/>
              </a:rPr>
              <a:t>رزمی</a:t>
            </a:r>
            <a:endParaRPr lang="fa-IR" dirty="0">
              <a:cs typeface="B Mitra" panose="00000700000000000000" pitchFamily="2" charset="-78"/>
            </a:endParaRPr>
          </a:p>
        </p:txBody>
      </p:sp>
    </p:spTree>
    <p:extLst>
      <p:ext uri="{BB962C8B-B14F-4D97-AF65-F5344CB8AC3E}">
        <p14:creationId xmlns:p14="http://schemas.microsoft.com/office/powerpoint/2010/main" val="399321192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3335" y="669700"/>
            <a:ext cx="11642502" cy="5821251"/>
          </a:xfrm>
        </p:spPr>
        <p:txBody>
          <a:bodyPr>
            <a:normAutofit fontScale="77500" lnSpcReduction="20000"/>
          </a:bodyPr>
          <a:lstStyle/>
          <a:p>
            <a:pPr algn="just" rtl="1">
              <a:lnSpc>
                <a:spcPct val="170000"/>
              </a:lnSpc>
            </a:pPr>
            <a:r>
              <a:rPr lang="fa-IR" dirty="0" smtClean="0">
                <a:cs typeface="B Mitra" panose="00000700000000000000" pitchFamily="2" charset="-78"/>
              </a:rPr>
              <a:t>فوايد فعاليت بدني  برای کودکان و نوجوانان  </a:t>
            </a:r>
          </a:p>
          <a:p>
            <a:pPr algn="just" rtl="1">
              <a:lnSpc>
                <a:spcPct val="170000"/>
              </a:lnSpc>
            </a:pPr>
            <a:r>
              <a:rPr lang="fa-IR" dirty="0" smtClean="0">
                <a:cs typeface="B Mitra" panose="00000700000000000000" pitchFamily="2" charset="-78"/>
              </a:rPr>
              <a:t>به كنترل اشتها كمك مي كند.</a:t>
            </a:r>
          </a:p>
          <a:p>
            <a:pPr algn="just" rtl="1">
              <a:lnSpc>
                <a:spcPct val="170000"/>
              </a:lnSpc>
            </a:pPr>
            <a:r>
              <a:rPr lang="fa-IR" dirty="0" smtClean="0">
                <a:cs typeface="B Mitra" panose="00000700000000000000" pitchFamily="2" charset="-78"/>
              </a:rPr>
              <a:t>استرس را كاهش مي دهد.</a:t>
            </a:r>
          </a:p>
          <a:p>
            <a:pPr algn="just" rtl="1">
              <a:lnSpc>
                <a:spcPct val="170000"/>
              </a:lnSpc>
            </a:pPr>
            <a:r>
              <a:rPr lang="fa-IR" dirty="0" smtClean="0">
                <a:cs typeface="B Mitra" panose="00000700000000000000" pitchFamily="2" charset="-78"/>
              </a:rPr>
              <a:t>بدن را قوي مي كند.</a:t>
            </a:r>
          </a:p>
          <a:p>
            <a:pPr algn="just" rtl="1">
              <a:lnSpc>
                <a:spcPct val="170000"/>
              </a:lnSpc>
            </a:pPr>
            <a:r>
              <a:rPr lang="fa-IR" dirty="0" smtClean="0">
                <a:cs typeface="B Mitra" panose="00000700000000000000" pitchFamily="2" charset="-78"/>
              </a:rPr>
              <a:t>از بيماري¬ها پيشگيري مي كند.</a:t>
            </a:r>
          </a:p>
          <a:p>
            <a:pPr algn="just" rtl="1">
              <a:lnSpc>
                <a:spcPct val="170000"/>
              </a:lnSpc>
            </a:pPr>
            <a:r>
              <a:rPr lang="fa-IR" dirty="0" smtClean="0">
                <a:cs typeface="B Mitra" panose="00000700000000000000" pitchFamily="2" charset="-78"/>
              </a:rPr>
              <a:t>ارتباط با ديگران را تقويت مي كند.</a:t>
            </a:r>
          </a:p>
          <a:p>
            <a:pPr algn="just" rtl="1">
              <a:lnSpc>
                <a:spcPct val="170000"/>
              </a:lnSpc>
            </a:pPr>
            <a:r>
              <a:rPr lang="fa-IR" dirty="0" smtClean="0">
                <a:cs typeface="B Mitra" panose="00000700000000000000" pitchFamily="2" charset="-78"/>
              </a:rPr>
              <a:t>انرژی مي سوزاند.</a:t>
            </a:r>
          </a:p>
          <a:p>
            <a:pPr algn="just" rtl="1">
              <a:lnSpc>
                <a:spcPct val="170000"/>
              </a:lnSpc>
            </a:pPr>
            <a:r>
              <a:rPr lang="fa-IR" dirty="0" smtClean="0">
                <a:cs typeface="B Mitra" panose="00000700000000000000" pitchFamily="2" charset="-78"/>
              </a:rPr>
              <a:t>به مقابله با احساسات و هيجانات كمك مي كند.</a:t>
            </a:r>
          </a:p>
          <a:p>
            <a:pPr algn="just" rtl="1">
              <a:lnSpc>
                <a:spcPct val="170000"/>
              </a:lnSpc>
            </a:pPr>
            <a:r>
              <a:rPr lang="fa-IR" dirty="0" smtClean="0">
                <a:cs typeface="B Mitra" panose="00000700000000000000" pitchFamily="2" charset="-78"/>
              </a:rPr>
              <a:t>به دور نگاه داشتن ذهنتان از خوردن كمك مي كند.</a:t>
            </a:r>
          </a:p>
        </p:txBody>
      </p:sp>
    </p:spTree>
    <p:extLst>
      <p:ext uri="{BB962C8B-B14F-4D97-AF65-F5344CB8AC3E}">
        <p14:creationId xmlns:p14="http://schemas.microsoft.com/office/powerpoint/2010/main" val="97206808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descr="C:\Users\N.Noghreh\Desktop\sport kids\Benefits-of-Physical-Activity-for-Children-01-600x600.png"/>
          <p:cNvPicPr/>
          <p:nvPr/>
        </p:nvPicPr>
        <p:blipFill>
          <a:blip r:embed="rId2">
            <a:extLst>
              <a:ext uri="{28A0092B-C50C-407E-A947-70E740481C1C}">
                <a14:useLocalDpi xmlns:a14="http://schemas.microsoft.com/office/drawing/2010/main" val="0"/>
              </a:ext>
            </a:extLst>
          </a:blip>
          <a:srcRect/>
          <a:stretch>
            <a:fillRect/>
          </a:stretch>
        </p:blipFill>
        <p:spPr bwMode="auto">
          <a:xfrm>
            <a:off x="2023979" y="698365"/>
            <a:ext cx="8144042" cy="547859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418087373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1972" y="785610"/>
            <a:ext cx="11539470" cy="5615189"/>
          </a:xfrm>
        </p:spPr>
        <p:txBody>
          <a:bodyPr>
            <a:normAutofit fontScale="85000" lnSpcReduction="20000"/>
          </a:bodyPr>
          <a:lstStyle/>
          <a:p>
            <a:pPr algn="just" rtl="1">
              <a:lnSpc>
                <a:spcPct val="150000"/>
              </a:lnSpc>
            </a:pPr>
            <a:r>
              <a:rPr lang="fa-IR" dirty="0" smtClean="0">
                <a:cs typeface="B Mitra" panose="00000700000000000000" pitchFamily="2" charset="-78"/>
              </a:rPr>
              <a:t>سعي كنيد همه خانواده را در فعاليت بدني شركت دهيد. اگر شما فعال باشيد، احتمال بيشتري وجود دارد كه كودكتان اهل فعاليت باشد. </a:t>
            </a:r>
          </a:p>
          <a:p>
            <a:pPr algn="just" rtl="1">
              <a:lnSpc>
                <a:spcPct val="150000"/>
              </a:lnSpc>
            </a:pPr>
            <a:r>
              <a:rPr lang="fa-IR" dirty="0" smtClean="0">
                <a:cs typeface="B Mitra" panose="00000700000000000000" pitchFamily="2" charset="-78"/>
              </a:rPr>
              <a:t>كودكان داراي اضافه وزن در ورزش</a:t>
            </a:r>
            <a:r>
              <a:rPr lang="en-US" dirty="0" smtClean="0">
                <a:cs typeface="B Mitra" panose="00000700000000000000" pitchFamily="2" charset="-78"/>
              </a:rPr>
              <a:t> </a:t>
            </a:r>
            <a:r>
              <a:rPr lang="fa-IR" dirty="0" smtClean="0">
                <a:cs typeface="B Mitra" panose="00000700000000000000" pitchFamily="2" charset="-78"/>
              </a:rPr>
              <a:t>هاي دسته جمعي و مسابقه اي ممكن است احساس راحتي نكنند. </a:t>
            </a:r>
          </a:p>
          <a:p>
            <a:pPr algn="just" rtl="1">
              <a:lnSpc>
                <a:spcPct val="150000"/>
              </a:lnSpc>
            </a:pPr>
            <a:r>
              <a:rPr lang="fa-IR" dirty="0" smtClean="0">
                <a:cs typeface="B Mitra" panose="00000700000000000000" pitchFamily="2" charset="-78"/>
              </a:rPr>
              <a:t>فعاليتهايي را انتخاب كنيد كه برنده شدن يا اجراي خوب آن مهم نباشد (مثل دوچرخه سواري يا قدم زدن در پارك).</a:t>
            </a:r>
          </a:p>
          <a:p>
            <a:pPr algn="just" rtl="1">
              <a:lnSpc>
                <a:spcPct val="150000"/>
              </a:lnSpc>
            </a:pPr>
            <a:r>
              <a:rPr lang="fa-IR" dirty="0" smtClean="0">
                <a:cs typeface="B Mitra" panose="00000700000000000000" pitchFamily="2" charset="-78"/>
              </a:rPr>
              <a:t>پياده روي خانوادگي بعد از شام ترتيب دهيد. يك فعاليت بدني خانوادگي را براي تعطيلات آخر هفته برنامه ريزي كنيد.</a:t>
            </a:r>
          </a:p>
          <a:p>
            <a:pPr algn="just" rtl="1">
              <a:lnSpc>
                <a:spcPct val="150000"/>
              </a:lnSpc>
            </a:pPr>
            <a:r>
              <a:rPr lang="fa-IR" dirty="0" smtClean="0">
                <a:cs typeface="B Mitra" panose="00000700000000000000" pitchFamily="2" charset="-78"/>
              </a:rPr>
              <a:t>كارهاي روزمره مي تواند انرژی بسوزاند. وقتي شما به فروشگاه مي رويد، دورتر پارك كنيد و تا آنجا قدم بزنيد. به جاي استفاده از آسانسور از پله ها بالا برويد. اگر كودكتان توانايي هل دادن گاري خريد را دارد بگذاريد اينكار را انجام دهد</a:t>
            </a:r>
          </a:p>
        </p:txBody>
      </p:sp>
    </p:spTree>
    <p:extLst>
      <p:ext uri="{BB962C8B-B14F-4D97-AF65-F5344CB8AC3E}">
        <p14:creationId xmlns:p14="http://schemas.microsoft.com/office/powerpoint/2010/main" val="39667455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4699" y="759854"/>
            <a:ext cx="11694016" cy="5756856"/>
          </a:xfrm>
        </p:spPr>
        <p:txBody>
          <a:bodyPr/>
          <a:lstStyle/>
          <a:p>
            <a:pPr algn="just" rtl="1">
              <a:lnSpc>
                <a:spcPct val="150000"/>
              </a:lnSpc>
            </a:pPr>
            <a:r>
              <a:rPr lang="fa-IR" dirty="0" smtClean="0">
                <a:cs typeface="B Mitra" panose="00000700000000000000" pitchFamily="2" charset="-78"/>
              </a:rPr>
              <a:t>کشورهای با درآمد پایین و متوسط بیشترین افزایش، بیشترین تعداد و کمترین احتمال دستیابی به اهداف</a:t>
            </a:r>
          </a:p>
          <a:p>
            <a:pPr algn="just" rtl="1">
              <a:lnSpc>
                <a:spcPct val="150000"/>
              </a:lnSpc>
            </a:pPr>
            <a:r>
              <a:rPr lang="fa-IR" dirty="0" smtClean="0">
                <a:cs typeface="B Mitra" panose="00000700000000000000" pitchFamily="2" charset="-78"/>
              </a:rPr>
              <a:t>سالانه 990 میلیارد دلار (13٪ هزینه مراقبت های بهداشتی)</a:t>
            </a:r>
          </a:p>
          <a:p>
            <a:pPr algn="just" rtl="1">
              <a:lnSpc>
                <a:spcPct val="150000"/>
              </a:lnSpc>
            </a:pPr>
            <a:r>
              <a:rPr lang="fa-IR" dirty="0" smtClean="0">
                <a:cs typeface="B Mitra" panose="00000700000000000000" pitchFamily="2" charset="-78"/>
              </a:rPr>
              <a:t>بنابر </a:t>
            </a:r>
            <a:r>
              <a:rPr lang="fa-IR" dirty="0">
                <a:cs typeface="B Mitra" panose="00000700000000000000" pitchFamily="2" charset="-78"/>
              </a:rPr>
              <a:t>اعلام سازمان بهداشت جهانی، چاقی در بزرگسالان از سال 1990 تاکنون بیش از دو برابر شده و در کودکان و نوجوانان 5 تا 19 سال چهار برابر شده است. بیش از 390 میلیون کودک و نوجوان 5 تا 19 سال در سال 2022 دارای اضافه وزن و 160 میلیون نفر چاق بودند.</a:t>
            </a:r>
            <a:endParaRPr lang="en-US" dirty="0">
              <a:cs typeface="B Mitra" panose="00000700000000000000" pitchFamily="2" charset="-78"/>
            </a:endParaRPr>
          </a:p>
          <a:p>
            <a:pPr algn="just" rtl="1">
              <a:lnSpc>
                <a:spcPct val="150000"/>
              </a:lnSpc>
            </a:pPr>
            <a:endParaRPr lang="en-US" dirty="0">
              <a:cs typeface="B Mitra" panose="00000700000000000000" pitchFamily="2" charset="-78"/>
            </a:endParaRPr>
          </a:p>
        </p:txBody>
      </p:sp>
    </p:spTree>
    <p:extLst>
      <p:ext uri="{BB962C8B-B14F-4D97-AF65-F5344CB8AC3E}">
        <p14:creationId xmlns:p14="http://schemas.microsoft.com/office/powerpoint/2010/main" val="83794743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smtClean="0"/>
              <a:t> </a:t>
            </a:r>
            <a:r>
              <a:rPr lang="fa-IR" sz="3600" dirty="0" smtClean="0">
                <a:cs typeface="B Mitra" panose="00000700000000000000" pitchFamily="2" charset="-78"/>
              </a:rPr>
              <a:t>فصل سوم:  مشاوره تغذیه</a:t>
            </a:r>
            <a:endParaRPr lang="en-US" dirty="0">
              <a:cs typeface="B Mitra" panose="00000700000000000000" pitchFamily="2" charset="-78"/>
            </a:endParaRPr>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764405" y="1825625"/>
            <a:ext cx="8358389" cy="4592159"/>
          </a:xfrm>
          <a:prstGeom prst="rect">
            <a:avLst/>
          </a:prstGeom>
        </p:spPr>
      </p:pic>
    </p:spTree>
    <p:extLst>
      <p:ext uri="{BB962C8B-B14F-4D97-AF65-F5344CB8AC3E}">
        <p14:creationId xmlns:p14="http://schemas.microsoft.com/office/powerpoint/2010/main" val="382575238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758462" y="315055"/>
            <a:ext cx="8102990" cy="6479413"/>
          </a:xfrm>
          <a:prstGeom prst="rect">
            <a:avLst/>
          </a:prstGeom>
        </p:spPr>
      </p:pic>
    </p:spTree>
    <p:extLst>
      <p:ext uri="{BB962C8B-B14F-4D97-AF65-F5344CB8AC3E}">
        <p14:creationId xmlns:p14="http://schemas.microsoft.com/office/powerpoint/2010/main" val="200599466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815921" y="377692"/>
            <a:ext cx="8843287" cy="6304462"/>
          </a:xfrm>
          <a:prstGeom prst="rect">
            <a:avLst/>
          </a:prstGeom>
        </p:spPr>
      </p:pic>
    </p:spTree>
    <p:extLst>
      <p:ext uri="{BB962C8B-B14F-4D97-AF65-F5344CB8AC3E}">
        <p14:creationId xmlns:p14="http://schemas.microsoft.com/office/powerpoint/2010/main" val="330146969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5" name="Picture 4"/>
          <p:cNvPicPr>
            <a:picLocks noChangeAspect="1"/>
          </p:cNvPicPr>
          <p:nvPr/>
        </p:nvPicPr>
        <p:blipFill>
          <a:blip r:embed="rId2"/>
          <a:stretch>
            <a:fillRect/>
          </a:stretch>
        </p:blipFill>
        <p:spPr>
          <a:xfrm>
            <a:off x="1434905" y="365125"/>
            <a:ext cx="9554936" cy="6260758"/>
          </a:xfrm>
          <a:prstGeom prst="rect">
            <a:avLst/>
          </a:prstGeom>
        </p:spPr>
      </p:pic>
    </p:spTree>
    <p:extLst>
      <p:ext uri="{BB962C8B-B14F-4D97-AF65-F5344CB8AC3E}">
        <p14:creationId xmlns:p14="http://schemas.microsoft.com/office/powerpoint/2010/main" val="272028081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408540" y="365125"/>
            <a:ext cx="9374920" cy="6231987"/>
          </a:xfrm>
          <a:prstGeom prst="rect">
            <a:avLst/>
          </a:prstGeom>
        </p:spPr>
      </p:pic>
    </p:spTree>
    <p:extLst>
      <p:ext uri="{BB962C8B-B14F-4D97-AF65-F5344CB8AC3E}">
        <p14:creationId xmlns:p14="http://schemas.microsoft.com/office/powerpoint/2010/main" val="177771601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3090930" y="38561"/>
            <a:ext cx="5785784" cy="6819439"/>
          </a:xfrm>
          <a:prstGeom prst="rect">
            <a:avLst/>
          </a:prstGeom>
        </p:spPr>
      </p:pic>
    </p:spTree>
    <p:extLst>
      <p:ext uri="{BB962C8B-B14F-4D97-AF65-F5344CB8AC3E}">
        <p14:creationId xmlns:p14="http://schemas.microsoft.com/office/powerpoint/2010/main" val="239808054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524457" y="168812"/>
            <a:ext cx="6830557" cy="6661744"/>
          </a:xfrm>
          <a:prstGeom prst="rect">
            <a:avLst/>
          </a:prstGeom>
        </p:spPr>
      </p:pic>
    </p:spTree>
    <p:extLst>
      <p:ext uri="{BB962C8B-B14F-4D97-AF65-F5344CB8AC3E}">
        <p14:creationId xmlns:p14="http://schemas.microsoft.com/office/powerpoint/2010/main" val="237536460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57" y="689316"/>
            <a:ext cx="11633981" cy="5801635"/>
          </a:xfrm>
        </p:spPr>
        <p:txBody>
          <a:bodyPr>
            <a:normAutofit fontScale="85000" lnSpcReduction="10000"/>
          </a:bodyPr>
          <a:lstStyle/>
          <a:p>
            <a:pPr algn="just" rtl="1">
              <a:lnSpc>
                <a:spcPct val="170000"/>
              </a:lnSpc>
            </a:pPr>
            <a:r>
              <a:rPr lang="fa-IR" dirty="0">
                <a:cs typeface="B Mitra" panose="00000700000000000000" pitchFamily="2" charset="-78"/>
              </a:rPr>
              <a:t>در کودکان و نوجوانان چون در سن رشد قرار دارند بهتر است میزان پروتئین در یافتی آنها را حدود 17% تا 18% کل کالری دریافتی روزانه در نظر بگیریم </a:t>
            </a:r>
          </a:p>
          <a:p>
            <a:pPr algn="just" rtl="1">
              <a:lnSpc>
                <a:spcPct val="170000"/>
              </a:lnSpc>
            </a:pPr>
            <a:r>
              <a:rPr lang="fa-IR" dirty="0">
                <a:cs typeface="B Mitra" panose="00000700000000000000" pitchFamily="2" charset="-78"/>
              </a:rPr>
              <a:t>جهت بررسی وضعیت وزن آنها از </a:t>
            </a:r>
            <a:r>
              <a:rPr lang="fa-IR" dirty="0" smtClean="0">
                <a:cs typeface="B Mitra" panose="00000700000000000000" pitchFamily="2" charset="-78"/>
              </a:rPr>
              <a:t>شاخص </a:t>
            </a:r>
            <a:r>
              <a:rPr lang="en-US" dirty="0" smtClean="0">
                <a:cs typeface="B Mitra" panose="00000700000000000000" pitchFamily="2" charset="-78"/>
              </a:rPr>
              <a:t>BMI</a:t>
            </a:r>
            <a:r>
              <a:rPr lang="fa-IR" dirty="0" smtClean="0">
                <a:cs typeface="B Mitra" panose="00000700000000000000" pitchFamily="2" charset="-78"/>
              </a:rPr>
              <a:t> برای </a:t>
            </a:r>
            <a:r>
              <a:rPr lang="fa-IR" dirty="0">
                <a:cs typeface="B Mitra" panose="00000700000000000000" pitchFamily="2" charset="-78"/>
              </a:rPr>
              <a:t>سن </a:t>
            </a:r>
            <a:r>
              <a:rPr lang="fa-IR" dirty="0" smtClean="0">
                <a:cs typeface="B Mitra" panose="00000700000000000000" pitchFamily="2" charset="-78"/>
              </a:rPr>
              <a:t>و </a:t>
            </a:r>
            <a:r>
              <a:rPr lang="fa-IR" dirty="0">
                <a:cs typeface="B Mitra" panose="00000700000000000000" pitchFamily="2" charset="-78"/>
              </a:rPr>
              <a:t>برای بررسی وضعیت قد آنها از شاخص قد برای سن </a:t>
            </a:r>
            <a:r>
              <a:rPr lang="fa-IR" dirty="0" smtClean="0">
                <a:cs typeface="B Mitra" panose="00000700000000000000" pitchFamily="2" charset="-78"/>
              </a:rPr>
              <a:t>بر </a:t>
            </a:r>
            <a:r>
              <a:rPr lang="fa-IR" dirty="0">
                <a:cs typeface="B Mitra" panose="00000700000000000000" pitchFamily="2" charset="-78"/>
              </a:rPr>
              <a:t>مبنای استاندارد سازمان جهانی بهداشت استفاده می کنیم . </a:t>
            </a:r>
            <a:endParaRPr lang="en-US" dirty="0">
              <a:cs typeface="B Mitra" panose="00000700000000000000" pitchFamily="2" charset="-78"/>
            </a:endParaRPr>
          </a:p>
          <a:p>
            <a:pPr algn="just" rtl="1">
              <a:lnSpc>
                <a:spcPct val="170000"/>
              </a:lnSpc>
            </a:pPr>
            <a:r>
              <a:rPr lang="fa-IR" dirty="0" smtClean="0">
                <a:cs typeface="B Mitra" panose="00000700000000000000" pitchFamily="2" charset="-78"/>
              </a:rPr>
              <a:t>در کودکان و نوجوانانی که کاهش وزنی معادل با نیم کیلوگرم در ماه توصیه می گردد، جهت کاهش وزن معادل با نیم کیلوگرم در ماه می توانیم روزانه حداکثر 125 کیلوکالری از کل انرژی مورد نیاز آنها در رژیم غذایی کسر نماییم.</a:t>
            </a:r>
          </a:p>
          <a:p>
            <a:pPr algn="just" rtl="1">
              <a:lnSpc>
                <a:spcPct val="170000"/>
              </a:lnSpc>
            </a:pPr>
            <a:r>
              <a:rPr lang="fa-IR" dirty="0" smtClean="0">
                <a:cs typeface="B Mitra" panose="00000700000000000000" pitchFamily="2" charset="-78"/>
              </a:rPr>
              <a:t>البته به تجربه دیده شده است اگر در این کودکان تا 200 کیلوکالری هم روزانه از کل کالری مورد نیازشان کسر نماییم مشکلی پیش نخواهد آمد .</a:t>
            </a:r>
          </a:p>
        </p:txBody>
      </p:sp>
    </p:spTree>
    <p:extLst>
      <p:ext uri="{BB962C8B-B14F-4D97-AF65-F5344CB8AC3E}">
        <p14:creationId xmlns:p14="http://schemas.microsoft.com/office/powerpoint/2010/main" val="199549133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3335" y="682580"/>
            <a:ext cx="11590986" cy="5859888"/>
          </a:xfrm>
        </p:spPr>
        <p:txBody>
          <a:bodyPr>
            <a:normAutofit fontScale="70000" lnSpcReduction="20000"/>
          </a:bodyPr>
          <a:lstStyle/>
          <a:p>
            <a:pPr algn="just" rtl="1">
              <a:lnSpc>
                <a:spcPct val="170000"/>
              </a:lnSpc>
            </a:pPr>
            <a:r>
              <a:rPr lang="fa-IR" dirty="0">
                <a:cs typeface="B Mitra" panose="00000700000000000000" pitchFamily="2" charset="-78"/>
              </a:rPr>
              <a:t>در کودکان و نوجوانانی که کاهش وزنی حداکثر معادل با 1 کیلوگرم در هفته توصیه شده </a:t>
            </a:r>
            <a:r>
              <a:rPr lang="fa-IR" dirty="0" smtClean="0">
                <a:cs typeface="B Mitra" panose="00000700000000000000" pitchFamily="2" charset="-78"/>
              </a:rPr>
              <a:t>است، </a:t>
            </a:r>
            <a:r>
              <a:rPr lang="fa-IR" dirty="0">
                <a:cs typeface="B Mitra" panose="00000700000000000000" pitchFamily="2" charset="-78"/>
              </a:rPr>
              <a:t>بهتر است میزان کاهش وزن را روی </a:t>
            </a:r>
            <a:r>
              <a:rPr lang="fa-IR" dirty="0" smtClean="0">
                <a:cs typeface="B Mitra" panose="00000700000000000000" pitchFamily="2" charset="-78"/>
              </a:rPr>
              <a:t>نیم </a:t>
            </a:r>
            <a:r>
              <a:rPr lang="fa-IR" dirty="0">
                <a:cs typeface="B Mitra" panose="00000700000000000000" pitchFamily="2" charset="-78"/>
              </a:rPr>
              <a:t>کیلوگرم در هفته </a:t>
            </a:r>
            <a:r>
              <a:rPr lang="fa-IR" dirty="0" smtClean="0">
                <a:cs typeface="B Mitra" panose="00000700000000000000" pitchFamily="2" charset="-78"/>
              </a:rPr>
              <a:t>(یا </a:t>
            </a:r>
            <a:r>
              <a:rPr lang="fa-IR" dirty="0">
                <a:cs typeface="B Mitra" panose="00000700000000000000" pitchFamily="2" charset="-78"/>
              </a:rPr>
              <a:t>به عبارت دیگر 2 کیلوگرم در </a:t>
            </a:r>
            <a:r>
              <a:rPr lang="fa-IR" dirty="0" smtClean="0">
                <a:cs typeface="B Mitra" panose="00000700000000000000" pitchFamily="2" charset="-78"/>
              </a:rPr>
              <a:t>ماه) </a:t>
            </a:r>
            <a:r>
              <a:rPr lang="fa-IR" dirty="0">
                <a:cs typeface="B Mitra" panose="00000700000000000000" pitchFamily="2" charset="-78"/>
              </a:rPr>
              <a:t>تنظیم نمایید . </a:t>
            </a:r>
            <a:endParaRPr lang="fa-IR" dirty="0" smtClean="0">
              <a:cs typeface="B Mitra" panose="00000700000000000000" pitchFamily="2" charset="-78"/>
            </a:endParaRPr>
          </a:p>
          <a:p>
            <a:pPr algn="just" rtl="1">
              <a:lnSpc>
                <a:spcPct val="170000"/>
              </a:lnSpc>
            </a:pPr>
            <a:r>
              <a:rPr lang="fa-IR" dirty="0" smtClean="0">
                <a:cs typeface="B Mitra" panose="00000700000000000000" pitchFamily="2" charset="-78"/>
              </a:rPr>
              <a:t>جهت </a:t>
            </a:r>
            <a:r>
              <a:rPr lang="fa-IR" dirty="0">
                <a:cs typeface="B Mitra" panose="00000700000000000000" pitchFamily="2" charset="-78"/>
              </a:rPr>
              <a:t>کاهش وزن معادل با 2 کیلوگرم در ماه لازم است روزانه حدود 500 کیلوکالری از کل انرژی مورد نیاز آنهادر رژیم غذایی کسر نماییم . البته در صورتیکه کل انرژی محاسبه شده برای کودک یا نوجوان زیاد باشد می توانیم تا 1000 کیلوکالری نیز کسر نماییم .</a:t>
            </a:r>
          </a:p>
          <a:p>
            <a:pPr algn="just" rtl="1">
              <a:lnSpc>
                <a:spcPct val="170000"/>
              </a:lnSpc>
            </a:pPr>
            <a:r>
              <a:rPr lang="fa-IR" dirty="0">
                <a:cs typeface="B Mitra" panose="00000700000000000000" pitchFamily="2" charset="-78"/>
              </a:rPr>
              <a:t>در مواردی که رژیم غذایی حفظ وزن به کودک یا نوجوان تجویز می </a:t>
            </a:r>
            <a:r>
              <a:rPr lang="fa-IR" dirty="0" smtClean="0">
                <a:cs typeface="B Mitra" panose="00000700000000000000" pitchFamily="2" charset="-78"/>
              </a:rPr>
              <a:t>نماییم، </a:t>
            </a:r>
            <a:r>
              <a:rPr lang="fa-IR" dirty="0">
                <a:cs typeface="B Mitra" panose="00000700000000000000" pitchFamily="2" charset="-78"/>
              </a:rPr>
              <a:t>باید به والدین کودک یا نوجوان توضیح </a:t>
            </a:r>
            <a:r>
              <a:rPr lang="fa-IR" dirty="0" smtClean="0">
                <a:cs typeface="B Mitra" panose="00000700000000000000" pitchFamily="2" charset="-78"/>
              </a:rPr>
              <a:t>دهیم. البته </a:t>
            </a:r>
            <a:r>
              <a:rPr lang="fa-IR" dirty="0">
                <a:cs typeface="B Mitra" panose="00000700000000000000" pitchFamily="2" charset="-78"/>
              </a:rPr>
              <a:t>این کودکان یا نوجوانان با انجام فعالیت بدنی و تصحیح الگوی غذایی ممکن است حتی کاهش وزن نیز پیدا </a:t>
            </a:r>
            <a:r>
              <a:rPr lang="fa-IR" dirty="0" smtClean="0">
                <a:cs typeface="B Mitra" panose="00000700000000000000" pitchFamily="2" charset="-78"/>
              </a:rPr>
              <a:t>نمایند.</a:t>
            </a:r>
            <a:endParaRPr lang="fa-IR" dirty="0">
              <a:cs typeface="B Mitra" panose="00000700000000000000" pitchFamily="2" charset="-78"/>
            </a:endParaRPr>
          </a:p>
          <a:p>
            <a:pPr algn="just" rtl="1">
              <a:lnSpc>
                <a:spcPct val="170000"/>
              </a:lnSpc>
            </a:pPr>
            <a:r>
              <a:rPr lang="fa-IR" dirty="0">
                <a:cs typeface="B Mitra" panose="00000700000000000000" pitchFamily="2" charset="-78"/>
              </a:rPr>
              <a:t>در مورد کودکان و نوجوانانی که علاوه بر اضافه وزن یا چاقی </a:t>
            </a:r>
            <a:r>
              <a:rPr lang="fa-IR" dirty="0" smtClean="0">
                <a:cs typeface="B Mitra" panose="00000700000000000000" pitchFamily="2" charset="-78"/>
              </a:rPr>
              <a:t>دچار </a:t>
            </a:r>
            <a:r>
              <a:rPr lang="fa-IR" dirty="0">
                <a:cs typeface="B Mitra" panose="00000700000000000000" pitchFamily="2" charset="-78"/>
              </a:rPr>
              <a:t>کوتاه قدی نیز می باشند همانند کودکان دارای اضافه وزن یا چاقی که قد نرمال دارند </a:t>
            </a:r>
            <a:r>
              <a:rPr lang="fa-IR" dirty="0" smtClean="0">
                <a:cs typeface="B Mitra" panose="00000700000000000000" pitchFamily="2" charset="-78"/>
              </a:rPr>
              <a:t>انرژی </a:t>
            </a:r>
            <a:r>
              <a:rPr lang="fa-IR" dirty="0">
                <a:cs typeface="B Mitra" panose="00000700000000000000" pitchFamily="2" charset="-78"/>
              </a:rPr>
              <a:t>مورد نیاز آنها را بر مبنای قد فعلی شان محاسبه می کنیم و در صورت لزوم کالری نیز از آنها کسر می کنیم . </a:t>
            </a:r>
            <a:endParaRPr lang="fa-IR" dirty="0" smtClean="0">
              <a:cs typeface="B Mitra" panose="00000700000000000000" pitchFamily="2" charset="-78"/>
            </a:endParaRPr>
          </a:p>
          <a:p>
            <a:pPr algn="just" rtl="1">
              <a:lnSpc>
                <a:spcPct val="170000"/>
              </a:lnSpc>
            </a:pPr>
            <a:r>
              <a:rPr lang="fa-IR" dirty="0" smtClean="0">
                <a:cs typeface="B Mitra" panose="00000700000000000000" pitchFamily="2" charset="-78"/>
              </a:rPr>
              <a:t>در </a:t>
            </a:r>
            <a:r>
              <a:rPr lang="fa-IR" dirty="0">
                <a:cs typeface="B Mitra" panose="00000700000000000000" pitchFamily="2" charset="-78"/>
              </a:rPr>
              <a:t>مورد این کودکان باید توجه کنیم که از گروه های غذایی موثر در رشد قدی بویژه گروه شیر و گروه گوشت مقدار کافی دریافت نمایند .</a:t>
            </a:r>
          </a:p>
          <a:p>
            <a:endParaRPr lang="en-US" dirty="0"/>
          </a:p>
        </p:txBody>
      </p:sp>
    </p:spTree>
    <p:extLst>
      <p:ext uri="{BB962C8B-B14F-4D97-AF65-F5344CB8AC3E}">
        <p14:creationId xmlns:p14="http://schemas.microsoft.com/office/powerpoint/2010/main" val="139723212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p:nvPr/>
        </p:nvPicPr>
        <p:blipFill>
          <a:blip r:embed="rId2" cstate="print">
            <a:extLst>
              <a:ext uri="{28A0092B-C50C-407E-A947-70E740481C1C}">
                <a14:useLocalDpi xmlns:a14="http://schemas.microsoft.com/office/drawing/2010/main" val="0"/>
              </a:ext>
            </a:extLst>
          </a:blip>
          <a:srcRect r="2992"/>
          <a:stretch>
            <a:fillRect/>
          </a:stretch>
        </p:blipFill>
        <p:spPr bwMode="auto">
          <a:xfrm>
            <a:off x="838200" y="553792"/>
            <a:ext cx="9696718" cy="5434883"/>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28008188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270455" y="824248"/>
            <a:ext cx="11655381" cy="5692462"/>
          </a:xfrm>
        </p:spPr>
        <p:txBody>
          <a:bodyPr/>
          <a:lstStyle/>
          <a:p>
            <a:pPr algn="just" rtl="1">
              <a:lnSpc>
                <a:spcPct val="150000"/>
              </a:lnSpc>
            </a:pPr>
            <a:r>
              <a:rPr lang="fa-IR" dirty="0" smtClean="0">
                <a:cs typeface="B Mitra" panose="00000700000000000000" pitchFamily="2" charset="-78"/>
              </a:rPr>
              <a:t>در سال 2022 یک نفر از هر هشت نفر چاق بودند. </a:t>
            </a:r>
          </a:p>
          <a:p>
            <a:pPr algn="just" rtl="1">
              <a:lnSpc>
                <a:spcPct val="150000"/>
              </a:lnSpc>
            </a:pPr>
            <a:r>
              <a:rPr lang="fa-IR" dirty="0" smtClean="0">
                <a:cs typeface="B Mitra" panose="00000700000000000000" pitchFamily="2" charset="-78"/>
              </a:rPr>
              <a:t>در سال 2022 ، 43 درصد بزرگسالان 18 سال و بالاتر به اضافه وزن و 16 درصد به چاقی مبتلا بودند. </a:t>
            </a:r>
          </a:p>
          <a:p>
            <a:pPr algn="just" rtl="1">
              <a:lnSpc>
                <a:spcPct val="150000"/>
              </a:lnSpc>
            </a:pPr>
            <a:r>
              <a:rPr lang="fa-IR" dirty="0" smtClean="0">
                <a:cs typeface="B Mitra" panose="00000700000000000000" pitchFamily="2" charset="-78"/>
              </a:rPr>
              <a:t>بر اساس گزارش سازمان جهانی بهداشت در سال 2024، تعداد 35 میلیون کودک زیر 5 سال به اضافه وزن و چاقی مبتلا بودند. </a:t>
            </a:r>
          </a:p>
          <a:p>
            <a:pPr algn="just" rtl="1">
              <a:lnSpc>
                <a:spcPct val="150000"/>
              </a:lnSpc>
            </a:pPr>
            <a:r>
              <a:rPr lang="fa-IR" dirty="0">
                <a:cs typeface="B Mitra" panose="00000700000000000000" pitchFamily="2" charset="-78"/>
              </a:rPr>
              <a:t>در سرتاسر جهان، شیوع چاقی در میان کودکان و نوجوانان 5 تا 19 ساله با 6.3 درصد افزایش از 1.9٪ [1.8٪ - 2.1٪] در سال 1990 به 8.2٪ [7.7٪ - 8.8٪] در سال 2022 رسیده است. </a:t>
            </a:r>
            <a:endParaRPr lang="en-US" dirty="0">
              <a:cs typeface="B Mitra" panose="00000700000000000000" pitchFamily="2" charset="-78"/>
            </a:endParaRPr>
          </a:p>
        </p:txBody>
      </p:sp>
    </p:spTree>
    <p:extLst>
      <p:ext uri="{BB962C8B-B14F-4D97-AF65-F5344CB8AC3E}">
        <p14:creationId xmlns:p14="http://schemas.microsoft.com/office/powerpoint/2010/main" val="25110764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ar-SA" sz="3600" b="1" dirty="0">
                <a:cs typeface="B Mitra" panose="00000700000000000000" pitchFamily="2" charset="-78"/>
              </a:rPr>
              <a:t>هنر مشاوره - ایجاد ارتباط و </a:t>
            </a:r>
            <a:r>
              <a:rPr lang="ar-SA" sz="3600" b="1" dirty="0" smtClean="0">
                <a:cs typeface="B Mitra" panose="00000700000000000000" pitchFamily="2" charset="-78"/>
              </a:rPr>
              <a:t>هدف‌گذاری</a:t>
            </a:r>
            <a:endParaRPr lang="en-US" sz="3600" dirty="0">
              <a:cs typeface="B Mitra" panose="00000700000000000000" pitchFamily="2" charset="-78"/>
            </a:endParaRPr>
          </a:p>
        </p:txBody>
      </p:sp>
      <p:sp>
        <p:nvSpPr>
          <p:cNvPr id="3" name="Content Placeholder 2"/>
          <p:cNvSpPr>
            <a:spLocks noGrp="1"/>
          </p:cNvSpPr>
          <p:nvPr>
            <p:ph idx="1"/>
          </p:nvPr>
        </p:nvSpPr>
        <p:spPr>
          <a:xfrm>
            <a:off x="270456" y="1825624"/>
            <a:ext cx="11590986" cy="4716843"/>
          </a:xfrm>
        </p:spPr>
        <p:txBody>
          <a:bodyPr>
            <a:normAutofit fontScale="85000" lnSpcReduction="20000"/>
          </a:bodyPr>
          <a:lstStyle/>
          <a:p>
            <a:pPr algn="just" rtl="1">
              <a:lnSpc>
                <a:spcPct val="160000"/>
              </a:lnSpc>
            </a:pPr>
            <a:r>
              <a:rPr lang="fa-IR" dirty="0" smtClean="0">
                <a:cs typeface="B Mitra" panose="00000700000000000000" pitchFamily="2" charset="-78"/>
              </a:rPr>
              <a:t>مصاحبه انگیزشی </a:t>
            </a:r>
            <a:r>
              <a:rPr lang="en-US" dirty="0" smtClean="0">
                <a:cs typeface="B Mitra" panose="00000700000000000000" pitchFamily="2" charset="-78"/>
              </a:rPr>
              <a:t>(Motivational Interviewing – MI)</a:t>
            </a:r>
          </a:p>
          <a:p>
            <a:pPr algn="just" rtl="1">
              <a:lnSpc>
                <a:spcPct val="160000"/>
              </a:lnSpc>
            </a:pPr>
            <a:r>
              <a:rPr lang="fa-IR" dirty="0" smtClean="0">
                <a:cs typeface="B Mitra" panose="00000700000000000000" pitchFamily="2" charset="-78"/>
              </a:rPr>
              <a:t>مصاحبه انگیزشی یک سبک مشاوره مشارکتی است که برای تقویت انگیزه درونی فرد برای تغییر طراحی شده است. به جای "دستور دادن"، شما به فرد کمک می‌کنید تا دلایل شخصی خود را برای تغییر پیدا کند. این رویکرد بر چهار مهارت کلیدی استوار است:</a:t>
            </a:r>
          </a:p>
          <a:p>
            <a:pPr algn="just" rtl="1">
              <a:lnSpc>
                <a:spcPct val="160000"/>
              </a:lnSpc>
            </a:pPr>
            <a:r>
              <a:rPr lang="fa-IR" dirty="0" smtClean="0">
                <a:cs typeface="B Mitra" panose="00000700000000000000" pitchFamily="2" charset="-78"/>
              </a:rPr>
              <a:t>پرسش‌های باز (</a:t>
            </a:r>
            <a:r>
              <a:rPr lang="en-US" dirty="0" smtClean="0">
                <a:cs typeface="B Mitra" panose="00000700000000000000" pitchFamily="2" charset="-78"/>
              </a:rPr>
              <a:t>Open Questions</a:t>
            </a:r>
            <a:r>
              <a:rPr lang="fa-IR" dirty="0" smtClean="0">
                <a:cs typeface="B Mitra" panose="00000700000000000000" pitchFamily="2" charset="-78"/>
              </a:rPr>
              <a:t>): سوالاتی که پاسخ آن‌ها "بله" یا "خیر" نیست و فرد را به صحبت کردن تشویق می‌کند.</a:t>
            </a:r>
          </a:p>
          <a:p>
            <a:pPr algn="just" rtl="1">
              <a:lnSpc>
                <a:spcPct val="160000"/>
              </a:lnSpc>
            </a:pPr>
            <a:r>
              <a:rPr lang="fa-IR" dirty="0" smtClean="0">
                <a:cs typeface="B Mitra" panose="00000700000000000000" pitchFamily="2" charset="-78"/>
              </a:rPr>
              <a:t>به جای: "آیا سبزیجات می‌خوری؟"</a:t>
            </a:r>
          </a:p>
          <a:p>
            <a:pPr algn="just" rtl="1">
              <a:lnSpc>
                <a:spcPct val="160000"/>
              </a:lnSpc>
            </a:pPr>
            <a:r>
              <a:rPr lang="fa-IR" dirty="0" smtClean="0">
                <a:cs typeface="B Mitra" panose="00000700000000000000" pitchFamily="2" charset="-78"/>
              </a:rPr>
              <a:t>بپرسید: "نظرت در مورد سبزیجات چیه؟ چه چیزهایی رو دوست داری و چه چیزهایی رو نه؟"</a:t>
            </a:r>
          </a:p>
        </p:txBody>
      </p:sp>
    </p:spTree>
    <p:extLst>
      <p:ext uri="{BB962C8B-B14F-4D97-AF65-F5344CB8AC3E}">
        <p14:creationId xmlns:p14="http://schemas.microsoft.com/office/powerpoint/2010/main" val="15335494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1972" y="592428"/>
            <a:ext cx="11539470" cy="5962918"/>
          </a:xfrm>
        </p:spPr>
        <p:txBody>
          <a:bodyPr>
            <a:normAutofit fontScale="92500"/>
          </a:bodyPr>
          <a:lstStyle/>
          <a:p>
            <a:pPr algn="just" rtl="1">
              <a:lnSpc>
                <a:spcPct val="160000"/>
              </a:lnSpc>
            </a:pPr>
            <a:r>
              <a:rPr lang="fa-IR" dirty="0">
                <a:cs typeface="B Mitra" panose="00000700000000000000" pitchFamily="2" charset="-78"/>
              </a:rPr>
              <a:t>تاییدیه‌ها (</a:t>
            </a:r>
            <a:r>
              <a:rPr lang="en-US" dirty="0">
                <a:cs typeface="B Mitra" panose="00000700000000000000" pitchFamily="2" charset="-78"/>
              </a:rPr>
              <a:t>Affirmations</a:t>
            </a:r>
            <a:r>
              <a:rPr lang="fa-IR" dirty="0">
                <a:cs typeface="B Mitra" panose="00000700000000000000" pitchFamily="2" charset="-78"/>
              </a:rPr>
              <a:t>): تایید و قدردانی از نقاط قوت و تلاش‌های فرد، حتی اگر کوچک باشند.</a:t>
            </a:r>
          </a:p>
          <a:p>
            <a:pPr algn="just" rtl="1">
              <a:lnSpc>
                <a:spcPct val="160000"/>
              </a:lnSpc>
            </a:pPr>
            <a:r>
              <a:rPr lang="fa-IR" dirty="0">
                <a:cs typeface="B Mitra" panose="00000700000000000000" pitchFamily="2" charset="-78"/>
              </a:rPr>
              <a:t>نمونه: "اینکه با وجود مشغله زیاد، برای سلامتی فرزندتان وقت گذاشتید و به اینجا آمدید، واقعا قابل تحسینه." یا "شنیدم که سعی کردی به جای نوشابه، دوغ بخوری. این یک قدم بزرگ و عالیه."</a:t>
            </a:r>
          </a:p>
          <a:p>
            <a:pPr algn="just" rtl="1">
              <a:lnSpc>
                <a:spcPct val="160000"/>
              </a:lnSpc>
            </a:pPr>
            <a:r>
              <a:rPr lang="fa-IR" dirty="0" smtClean="0">
                <a:cs typeface="B Mitra" panose="00000700000000000000" pitchFamily="2" charset="-78"/>
              </a:rPr>
              <a:t>گوش دادن انعکاسی (</a:t>
            </a:r>
            <a:r>
              <a:rPr lang="en-US" dirty="0" smtClean="0">
                <a:cs typeface="B Mitra" panose="00000700000000000000" pitchFamily="2" charset="-78"/>
              </a:rPr>
              <a:t>Reflective Listening</a:t>
            </a:r>
            <a:r>
              <a:rPr lang="fa-IR" dirty="0" smtClean="0">
                <a:cs typeface="B Mitra" panose="00000700000000000000" pitchFamily="2" charset="-78"/>
              </a:rPr>
              <a:t>): نشان دادن اینکه به حرف‌های فرد گوش داده‌اید و منظور او را درک کرده‌اید، با بازتاب دادن حرف‌هایش.</a:t>
            </a:r>
          </a:p>
          <a:p>
            <a:pPr algn="just" rtl="1">
              <a:lnSpc>
                <a:spcPct val="160000"/>
              </a:lnSpc>
            </a:pPr>
            <a:r>
              <a:rPr lang="fa-IR" dirty="0" smtClean="0">
                <a:cs typeface="B Mitra" panose="00000700000000000000" pitchFamily="2" charset="-78"/>
              </a:rPr>
              <a:t>مراجع: "خیلی سخته که جلوی خوردن چیپس رو بگیرم، مخصوصا وقتی دارم تلویزیون می‌بینم."</a:t>
            </a:r>
          </a:p>
          <a:p>
            <a:pPr algn="just" rtl="1">
              <a:lnSpc>
                <a:spcPct val="160000"/>
              </a:lnSpc>
            </a:pPr>
            <a:r>
              <a:rPr lang="fa-IR" dirty="0" smtClean="0">
                <a:cs typeface="B Mitra" panose="00000700000000000000" pitchFamily="2" charset="-78"/>
              </a:rPr>
              <a:t>کارشناس: "پس به نظر می‌رسه که تماشای تلویزیون، شما رو به خوردن چیپس ترغیب می‌کنه و تغییر این عادت براتون یک چالش واقعیه."</a:t>
            </a:r>
          </a:p>
        </p:txBody>
      </p:sp>
    </p:spTree>
    <p:extLst>
      <p:ext uri="{BB962C8B-B14F-4D97-AF65-F5344CB8AC3E}">
        <p14:creationId xmlns:p14="http://schemas.microsoft.com/office/powerpoint/2010/main" val="107813649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3335" y="759854"/>
            <a:ext cx="11655380" cy="5769735"/>
          </a:xfrm>
        </p:spPr>
        <p:txBody>
          <a:bodyPr>
            <a:normAutofit fontScale="85000" lnSpcReduction="20000"/>
          </a:bodyPr>
          <a:lstStyle/>
          <a:p>
            <a:pPr algn="just" rtl="1">
              <a:lnSpc>
                <a:spcPct val="170000"/>
              </a:lnSpc>
            </a:pPr>
            <a:r>
              <a:rPr lang="fa-IR" dirty="0">
                <a:cs typeface="B Mitra" panose="00000700000000000000" pitchFamily="2" charset="-78"/>
              </a:rPr>
              <a:t>خلاصه‌سازی </a:t>
            </a:r>
            <a:r>
              <a:rPr lang="en-US" dirty="0">
                <a:cs typeface="B Mitra" panose="00000700000000000000" pitchFamily="2" charset="-78"/>
              </a:rPr>
              <a:t>(Summaries)</a:t>
            </a:r>
            <a:r>
              <a:rPr lang="fa-IR" dirty="0">
                <a:cs typeface="B Mitra" panose="00000700000000000000" pitchFamily="2" charset="-78"/>
              </a:rPr>
              <a:t>: جمع‌بندی نکات کلیدی گفتگو برای تقویت درک متقابل و آماده شدن برای گام بعدی.</a:t>
            </a:r>
          </a:p>
          <a:p>
            <a:pPr algn="just" rtl="1">
              <a:lnSpc>
                <a:spcPct val="170000"/>
              </a:lnSpc>
            </a:pPr>
            <a:r>
              <a:rPr lang="fa-IR" dirty="0">
                <a:cs typeface="B Mitra" panose="00000700000000000000" pitchFamily="2" charset="-78"/>
              </a:rPr>
              <a:t>نمونه: "خب، اگه بخوام جمع‌بندی کنم، شما گفتید که از یک طرف نگران سلامتی‌تون هستید، اما از طرف دیگه، تغییر عادت خوردن فست‌فود با دوستان براتون سخته. درست متوجه شدم؟"</a:t>
            </a:r>
          </a:p>
          <a:p>
            <a:pPr algn="just" rtl="1">
              <a:lnSpc>
                <a:spcPct val="170000"/>
              </a:lnSpc>
            </a:pPr>
            <a:r>
              <a:rPr lang="fa-IR" dirty="0" smtClean="0">
                <a:cs typeface="B Mitra" panose="00000700000000000000" pitchFamily="2" charset="-78"/>
              </a:rPr>
              <a:t>هنر هدف‌گذاری هوشمند (</a:t>
            </a:r>
            <a:r>
              <a:rPr lang="en-US" dirty="0" smtClean="0">
                <a:cs typeface="B Mitra" panose="00000700000000000000" pitchFamily="2" charset="-78"/>
              </a:rPr>
              <a:t>SMART Goals</a:t>
            </a:r>
            <a:r>
              <a:rPr lang="fa-IR" dirty="0" smtClean="0">
                <a:cs typeface="B Mitra" panose="00000700000000000000" pitchFamily="2" charset="-78"/>
              </a:rPr>
              <a:t>)</a:t>
            </a:r>
            <a:endParaRPr lang="en-US" dirty="0" smtClean="0">
              <a:cs typeface="B Mitra" panose="00000700000000000000" pitchFamily="2" charset="-78"/>
            </a:endParaRPr>
          </a:p>
          <a:p>
            <a:pPr algn="just" rtl="1">
              <a:lnSpc>
                <a:spcPct val="170000"/>
              </a:lnSpc>
            </a:pPr>
            <a:r>
              <a:rPr lang="fa-IR" dirty="0" smtClean="0">
                <a:cs typeface="B Mitra" panose="00000700000000000000" pitchFamily="2" charset="-78"/>
              </a:rPr>
              <a:t>یکی از بزرگترین دلایل شکست برنامه‌های تغذیه‌ای، تعیین اهداف مبهم و بزرگ است. ما باید به خانواده کمک کنیم اهداف "هوشمند" تعیین کنند.</a:t>
            </a:r>
          </a:p>
          <a:p>
            <a:pPr algn="just" rtl="1">
              <a:lnSpc>
                <a:spcPct val="170000"/>
              </a:lnSpc>
            </a:pPr>
            <a:r>
              <a:rPr lang="en-US" dirty="0" smtClean="0">
                <a:cs typeface="B Mitra" panose="00000700000000000000" pitchFamily="2" charset="-78"/>
              </a:rPr>
              <a:t>S - </a:t>
            </a:r>
            <a:r>
              <a:rPr lang="fa-IR" dirty="0" smtClean="0">
                <a:cs typeface="B Mitra" panose="00000700000000000000" pitchFamily="2" charset="-78"/>
              </a:rPr>
              <a:t> مشخص (</a:t>
            </a:r>
            <a:r>
              <a:rPr lang="en-US" dirty="0" smtClean="0">
                <a:cs typeface="B Mitra" panose="00000700000000000000" pitchFamily="2" charset="-78"/>
              </a:rPr>
              <a:t>Specific</a:t>
            </a:r>
            <a:r>
              <a:rPr lang="fa-IR" dirty="0" smtClean="0">
                <a:cs typeface="B Mitra" panose="00000700000000000000" pitchFamily="2" charset="-78"/>
              </a:rPr>
              <a:t>) هدف کاملاً واضح و روشن باشد.</a:t>
            </a:r>
          </a:p>
          <a:p>
            <a:pPr algn="just" rtl="1">
              <a:lnSpc>
                <a:spcPct val="170000"/>
              </a:lnSpc>
            </a:pPr>
            <a:r>
              <a:rPr lang="en-US" dirty="0" smtClean="0">
                <a:cs typeface="B Mitra" panose="00000700000000000000" pitchFamily="2" charset="-78"/>
              </a:rPr>
              <a:t>M - </a:t>
            </a:r>
            <a:r>
              <a:rPr lang="fa-IR" dirty="0" smtClean="0">
                <a:cs typeface="B Mitra" panose="00000700000000000000" pitchFamily="2" charset="-78"/>
              </a:rPr>
              <a:t> قابل اندازه‌گیری (</a:t>
            </a:r>
            <a:r>
              <a:rPr lang="en-US" dirty="0" smtClean="0">
                <a:cs typeface="B Mitra" panose="00000700000000000000" pitchFamily="2" charset="-78"/>
              </a:rPr>
              <a:t>Measurable</a:t>
            </a:r>
            <a:r>
              <a:rPr lang="fa-IR" dirty="0" smtClean="0">
                <a:cs typeface="B Mitra" panose="00000700000000000000" pitchFamily="2" charset="-78"/>
              </a:rPr>
              <a:t>) بتوان پیشرفت را اندازه‌گیری کرد.</a:t>
            </a:r>
          </a:p>
        </p:txBody>
      </p:sp>
    </p:spTree>
    <p:extLst>
      <p:ext uri="{BB962C8B-B14F-4D97-AF65-F5344CB8AC3E}">
        <p14:creationId xmlns:p14="http://schemas.microsoft.com/office/powerpoint/2010/main" val="226223994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0455" y="759854"/>
            <a:ext cx="11578107" cy="5821250"/>
          </a:xfrm>
        </p:spPr>
        <p:txBody>
          <a:bodyPr>
            <a:normAutofit fontScale="92500" lnSpcReduction="20000"/>
          </a:bodyPr>
          <a:lstStyle/>
          <a:p>
            <a:pPr algn="just" rtl="1">
              <a:lnSpc>
                <a:spcPct val="170000"/>
              </a:lnSpc>
            </a:pPr>
            <a:r>
              <a:rPr lang="en-US" dirty="0">
                <a:cs typeface="B Mitra" panose="00000700000000000000" pitchFamily="2" charset="-78"/>
              </a:rPr>
              <a:t>A - </a:t>
            </a:r>
            <a:r>
              <a:rPr lang="fa-IR" dirty="0">
                <a:cs typeface="B Mitra" panose="00000700000000000000" pitchFamily="2" charset="-78"/>
              </a:rPr>
              <a:t> دست‌یافتنی (</a:t>
            </a:r>
            <a:r>
              <a:rPr lang="en-US" dirty="0">
                <a:cs typeface="B Mitra" panose="00000700000000000000" pitchFamily="2" charset="-78"/>
              </a:rPr>
              <a:t>Achievable</a:t>
            </a:r>
            <a:r>
              <a:rPr lang="fa-IR" dirty="0">
                <a:cs typeface="B Mitra" panose="00000700000000000000" pitchFamily="2" charset="-78"/>
              </a:rPr>
              <a:t>) هدف واقع‌بینانه و در توان فرد باشد.</a:t>
            </a:r>
          </a:p>
          <a:p>
            <a:pPr algn="just" rtl="1">
              <a:lnSpc>
                <a:spcPct val="170000"/>
              </a:lnSpc>
            </a:pPr>
            <a:r>
              <a:rPr lang="en-US" dirty="0">
                <a:cs typeface="B Mitra" panose="00000700000000000000" pitchFamily="2" charset="-78"/>
              </a:rPr>
              <a:t>R - </a:t>
            </a:r>
            <a:r>
              <a:rPr lang="fa-IR" dirty="0">
                <a:cs typeface="B Mitra" panose="00000700000000000000" pitchFamily="2" charset="-78"/>
              </a:rPr>
              <a:t> مرتبط (</a:t>
            </a:r>
            <a:r>
              <a:rPr lang="en-US" dirty="0">
                <a:cs typeface="B Mitra" panose="00000700000000000000" pitchFamily="2" charset="-78"/>
              </a:rPr>
              <a:t>Relevant</a:t>
            </a:r>
            <a:r>
              <a:rPr lang="fa-IR" dirty="0">
                <a:cs typeface="B Mitra" panose="00000700000000000000" pitchFamily="2" charset="-78"/>
              </a:rPr>
              <a:t>) هدف با ارزش‌ها و خواسته نهایی فرد همسو باشد.</a:t>
            </a:r>
          </a:p>
          <a:p>
            <a:pPr algn="just" rtl="1">
              <a:lnSpc>
                <a:spcPct val="170000"/>
              </a:lnSpc>
            </a:pPr>
            <a:r>
              <a:rPr lang="en-US" dirty="0">
                <a:cs typeface="B Mitra" panose="00000700000000000000" pitchFamily="2" charset="-78"/>
              </a:rPr>
              <a:t>T - </a:t>
            </a:r>
            <a:r>
              <a:rPr lang="fa-IR" dirty="0">
                <a:cs typeface="B Mitra" panose="00000700000000000000" pitchFamily="2" charset="-78"/>
              </a:rPr>
              <a:t> زمان‌بندی شده (</a:t>
            </a:r>
            <a:r>
              <a:rPr lang="en-US" dirty="0">
                <a:cs typeface="B Mitra" panose="00000700000000000000" pitchFamily="2" charset="-78"/>
              </a:rPr>
              <a:t>Time-bound</a:t>
            </a:r>
            <a:r>
              <a:rPr lang="fa-IR" dirty="0">
                <a:cs typeface="B Mitra" panose="00000700000000000000" pitchFamily="2" charset="-78"/>
              </a:rPr>
              <a:t>) یک بازه زمانی مشخص برای رسیدن به هدف وجود داشته باشد.</a:t>
            </a:r>
          </a:p>
          <a:p>
            <a:pPr algn="just" rtl="1">
              <a:lnSpc>
                <a:spcPct val="170000"/>
              </a:lnSpc>
            </a:pPr>
            <a:r>
              <a:rPr lang="fa-IR" dirty="0" smtClean="0">
                <a:cs typeface="B Mitra" panose="00000700000000000000" pitchFamily="2" charset="-78"/>
              </a:rPr>
              <a:t>مقایسه </a:t>
            </a:r>
            <a:r>
              <a:rPr lang="fa-IR" dirty="0">
                <a:cs typeface="B Mitra" panose="00000700000000000000" pitchFamily="2" charset="-78"/>
              </a:rPr>
              <a:t>هدف بد و هدف هوشمند:</a:t>
            </a:r>
          </a:p>
          <a:p>
            <a:pPr algn="just" rtl="1">
              <a:lnSpc>
                <a:spcPct val="170000"/>
              </a:lnSpc>
            </a:pPr>
            <a:r>
              <a:rPr lang="fa-IR" dirty="0">
                <a:cs typeface="B Mitra" panose="00000700000000000000" pitchFamily="2" charset="-78"/>
              </a:rPr>
              <a:t>هدف بد: "می‌خوام سالم‌تر غذا بخورم و بیشتر ورزش کنم." (مبهم، غیرقابل اندازه‌گیری)</a:t>
            </a:r>
          </a:p>
          <a:p>
            <a:pPr algn="just" rtl="1">
              <a:lnSpc>
                <a:spcPct val="170000"/>
              </a:lnSpc>
            </a:pPr>
            <a:r>
              <a:rPr lang="fa-IR" dirty="0">
                <a:cs typeface="B Mitra" panose="00000700000000000000" pitchFamily="2" charset="-78"/>
              </a:rPr>
              <a:t>هدف هوشمند: "من این هفته، </a:t>
            </a:r>
            <a:r>
              <a:rPr lang="fa-IR" dirty="0" smtClean="0">
                <a:cs typeface="B Mitra" panose="00000700000000000000" pitchFamily="2" charset="-78"/>
              </a:rPr>
              <a:t>سه </a:t>
            </a:r>
            <a:r>
              <a:rPr lang="fa-IR" dirty="0">
                <a:cs typeface="B Mitra" panose="00000700000000000000" pitchFamily="2" charset="-78"/>
              </a:rPr>
              <a:t>روز به جای نوشابه در کنار ناهار، دوغ می‌خورم. </a:t>
            </a:r>
            <a:endParaRPr lang="en-US" dirty="0">
              <a:cs typeface="B Mitra" panose="00000700000000000000" pitchFamily="2" charset="-78"/>
            </a:endParaRPr>
          </a:p>
          <a:p>
            <a:pPr algn="just" rtl="1">
              <a:lnSpc>
                <a:spcPct val="170000"/>
              </a:lnSpc>
            </a:pPr>
            <a:r>
              <a:rPr lang="fa-IR" dirty="0" smtClean="0">
                <a:cs typeface="B Mitra" panose="00000700000000000000" pitchFamily="2" charset="-78"/>
              </a:rPr>
              <a:t>هر </a:t>
            </a:r>
            <a:r>
              <a:rPr lang="fa-IR" dirty="0">
                <a:cs typeface="B Mitra" panose="00000700000000000000" pitchFamily="2" charset="-78"/>
              </a:rPr>
              <a:t>بار که این کار رو انجام بدم، در تقویمم علامت می‌زنم. </a:t>
            </a:r>
            <a:r>
              <a:rPr lang="fa-IR" dirty="0" smtClean="0">
                <a:cs typeface="B Mitra" panose="00000700000000000000" pitchFamily="2" charset="-78"/>
              </a:rPr>
              <a:t>این </a:t>
            </a:r>
            <a:r>
              <a:rPr lang="fa-IR" dirty="0">
                <a:cs typeface="B Mitra" panose="00000700000000000000" pitchFamily="2" charset="-78"/>
              </a:rPr>
              <a:t>کار سختی نیست و می‌تونم انجامش بدم. </a:t>
            </a:r>
            <a:r>
              <a:rPr lang="fa-IR" dirty="0" smtClean="0">
                <a:cs typeface="B Mitra" panose="00000700000000000000" pitchFamily="2" charset="-78"/>
              </a:rPr>
              <a:t>این </a:t>
            </a:r>
            <a:r>
              <a:rPr lang="fa-IR" dirty="0">
                <a:cs typeface="B Mitra" panose="00000700000000000000" pitchFamily="2" charset="-78"/>
              </a:rPr>
              <a:t>کار به من کمک می‌کنه سالم‌تر باشم. </a:t>
            </a:r>
            <a:r>
              <a:rPr lang="fa-IR" dirty="0" smtClean="0">
                <a:cs typeface="B Mitra" panose="00000700000000000000" pitchFamily="2" charset="-78"/>
              </a:rPr>
              <a:t>در </a:t>
            </a:r>
            <a:r>
              <a:rPr lang="fa-IR" dirty="0">
                <a:cs typeface="B Mitra" panose="00000700000000000000" pitchFamily="2" charset="-78"/>
              </a:rPr>
              <a:t>آخر هفته، پیشرفتم رو بررسی می‌کنم</a:t>
            </a:r>
            <a:r>
              <a:rPr lang="fa-IR" dirty="0" smtClean="0">
                <a:cs typeface="B Mitra" panose="00000700000000000000" pitchFamily="2" charset="-78"/>
              </a:rPr>
              <a:t>."</a:t>
            </a:r>
            <a:endParaRPr lang="fa-IR" dirty="0">
              <a:cs typeface="B Mitra" panose="00000700000000000000" pitchFamily="2" charset="-78"/>
            </a:endParaRPr>
          </a:p>
        </p:txBody>
      </p:sp>
    </p:spTree>
    <p:extLst>
      <p:ext uri="{BB962C8B-B14F-4D97-AF65-F5344CB8AC3E}">
        <p14:creationId xmlns:p14="http://schemas.microsoft.com/office/powerpoint/2010/main" val="85676933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4851" y="721217"/>
            <a:ext cx="11552349" cy="5924282"/>
          </a:xfrm>
        </p:spPr>
        <p:txBody>
          <a:bodyPr>
            <a:normAutofit fontScale="85000" lnSpcReduction="10000"/>
          </a:bodyPr>
          <a:lstStyle/>
          <a:p>
            <a:pPr algn="just" rtl="1">
              <a:lnSpc>
                <a:spcPct val="160000"/>
              </a:lnSpc>
            </a:pPr>
            <a:r>
              <a:rPr lang="fa-IR" dirty="0">
                <a:cs typeface="B Mitra" panose="00000700000000000000" pitchFamily="2" charset="-78"/>
              </a:rPr>
              <a:t>مدل بشقاب سالم: جایگزین ساده کالری‌شماری</a:t>
            </a:r>
          </a:p>
          <a:p>
            <a:pPr algn="just" rtl="1">
              <a:lnSpc>
                <a:spcPct val="160000"/>
              </a:lnSpc>
            </a:pPr>
            <a:r>
              <a:rPr lang="fa-IR" dirty="0">
                <a:cs typeface="B Mitra" panose="00000700000000000000" pitchFamily="2" charset="-78"/>
              </a:rPr>
              <a:t>این مدل، یک راهنمای بصری برای ایجاد تعادل در وعده‌های اصلی است. به خانواده آموزش دهید که بشقاب خود را به صورت زیر تقسیم‌بندی کنند:</a:t>
            </a:r>
          </a:p>
          <a:p>
            <a:pPr algn="just" rtl="1">
              <a:lnSpc>
                <a:spcPct val="160000"/>
              </a:lnSpc>
            </a:pPr>
            <a:r>
              <a:rPr lang="fa-IR" dirty="0">
                <a:cs typeface="B Mitra" panose="00000700000000000000" pitchFamily="2" charset="-78"/>
              </a:rPr>
              <a:t>نصف بشقاب (½): سبزیجات شامل انواع سالادها، سبزی خوردن، و سبزیجات پخته (مانند کدو، بادمجان، بروکلی). این گروه فیبر و مواد مغذی را با حداقل کالری فراهم می‌کند و حس سیری ایجاد می‌کند.</a:t>
            </a:r>
          </a:p>
          <a:p>
            <a:pPr algn="just" rtl="1">
              <a:lnSpc>
                <a:spcPct val="160000"/>
              </a:lnSpc>
            </a:pPr>
            <a:r>
              <a:rPr lang="fa-IR" dirty="0" smtClean="0">
                <a:cs typeface="B Mitra" panose="00000700000000000000" pitchFamily="2" charset="-78"/>
              </a:rPr>
              <a:t>یک‌ چهارم </a:t>
            </a:r>
            <a:r>
              <a:rPr lang="fa-IR" dirty="0">
                <a:cs typeface="B Mitra" panose="00000700000000000000" pitchFamily="2" charset="-78"/>
              </a:rPr>
              <a:t>بشقاب (¼): منابع پروتئینی سالم شامل گوشت‌های کم‌چرب (مرغ، ماهی)، حبوبات (عدس، لوبیا، نخود</a:t>
            </a:r>
            <a:r>
              <a:rPr lang="fa-IR" dirty="0" smtClean="0">
                <a:cs typeface="B Mitra" panose="00000700000000000000" pitchFamily="2" charset="-78"/>
              </a:rPr>
              <a:t>) و </a:t>
            </a:r>
            <a:r>
              <a:rPr lang="fa-IR" dirty="0">
                <a:cs typeface="B Mitra" panose="00000700000000000000" pitchFamily="2" charset="-78"/>
              </a:rPr>
              <a:t>تخم‌مرغ </a:t>
            </a:r>
          </a:p>
          <a:p>
            <a:pPr algn="just" rtl="1">
              <a:lnSpc>
                <a:spcPct val="160000"/>
              </a:lnSpc>
            </a:pPr>
            <a:r>
              <a:rPr lang="fa-IR" dirty="0">
                <a:cs typeface="B Mitra" panose="00000700000000000000" pitchFamily="2" charset="-78"/>
              </a:rPr>
              <a:t>یک‌چهارم بشقاب (¼): غلات کامل شامل برنج (ترجیحاً مخلوط با سبزی یا حبوبات)، نان‌های سبوس‌دار (مانند سنگک)، ماکارونی سبوس‌دار و سیب‌زمینی</a:t>
            </a:r>
            <a:r>
              <a:rPr lang="fa-IR" dirty="0" smtClean="0">
                <a:cs typeface="B Mitra" panose="00000700000000000000" pitchFamily="2" charset="-78"/>
              </a:rPr>
              <a:t>.</a:t>
            </a:r>
            <a:endParaRPr lang="fa-IR" dirty="0">
              <a:cs typeface="B Mitra" panose="00000700000000000000" pitchFamily="2" charset="-78"/>
            </a:endParaRPr>
          </a:p>
        </p:txBody>
      </p:sp>
    </p:spTree>
    <p:extLst>
      <p:ext uri="{BB962C8B-B14F-4D97-AF65-F5344CB8AC3E}">
        <p14:creationId xmlns:p14="http://schemas.microsoft.com/office/powerpoint/2010/main" val="351796867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fa-IR" dirty="0" smtClean="0">
                <a:cs typeface="B Mitra" panose="00000700000000000000" pitchFamily="2" charset="-78"/>
              </a:rPr>
              <a:t>حل کیس</a:t>
            </a:r>
            <a:endParaRPr lang="en-US" dirty="0">
              <a:cs typeface="B Mitra" panose="00000700000000000000" pitchFamily="2" charset="-78"/>
            </a:endParaRPr>
          </a:p>
        </p:txBody>
      </p:sp>
      <p:sp>
        <p:nvSpPr>
          <p:cNvPr id="3" name="Content Placeholder 2"/>
          <p:cNvSpPr>
            <a:spLocks noGrp="1"/>
          </p:cNvSpPr>
          <p:nvPr>
            <p:ph idx="1"/>
          </p:nvPr>
        </p:nvSpPr>
        <p:spPr>
          <a:xfrm>
            <a:off x="283335" y="1825625"/>
            <a:ext cx="11552349" cy="4703964"/>
          </a:xfrm>
        </p:spPr>
        <p:txBody>
          <a:bodyPr/>
          <a:lstStyle/>
          <a:p>
            <a:pPr algn="just" rtl="1">
              <a:lnSpc>
                <a:spcPct val="150000"/>
              </a:lnSpc>
            </a:pPr>
            <a:r>
              <a:rPr lang="fa-IR" dirty="0">
                <a:cs typeface="B Mitra" panose="00000700000000000000" pitchFamily="2" charset="-78"/>
              </a:rPr>
              <a:t>مثال 1:</a:t>
            </a:r>
          </a:p>
          <a:p>
            <a:pPr algn="just" rtl="1">
              <a:lnSpc>
                <a:spcPct val="150000"/>
              </a:lnSpc>
            </a:pPr>
            <a:r>
              <a:rPr lang="fa-IR" dirty="0" smtClean="0">
                <a:cs typeface="B Mitra" panose="00000700000000000000" pitchFamily="2" charset="-78"/>
              </a:rPr>
              <a:t>دختری </a:t>
            </a:r>
            <a:r>
              <a:rPr lang="fa-IR" dirty="0">
                <a:cs typeface="B Mitra" panose="00000700000000000000" pitchFamily="2" charset="-78"/>
              </a:rPr>
              <a:t>12 ساله در حال حاضر وزن او 65 کیلوگرم و قد او 154 سانتی متر </a:t>
            </a:r>
            <a:r>
              <a:rPr lang="fa-IR" dirty="0" smtClean="0">
                <a:cs typeface="B Mitra" panose="00000700000000000000" pitchFamily="2" charset="-78"/>
              </a:rPr>
              <a:t>است. </a:t>
            </a:r>
            <a:r>
              <a:rPr lang="fa-IR" dirty="0">
                <a:cs typeface="B Mitra" panose="00000700000000000000" pitchFamily="2" charset="-78"/>
              </a:rPr>
              <a:t>والدین به دلیل آنکه فرزندشان دچار چاقی شده است به کلینیک رژیم درمانی مراجعه نموده </a:t>
            </a:r>
            <a:r>
              <a:rPr lang="fa-IR" dirty="0" smtClean="0">
                <a:cs typeface="B Mitra" panose="00000700000000000000" pitchFamily="2" charset="-78"/>
              </a:rPr>
              <a:t>اند. برای </a:t>
            </a:r>
            <a:r>
              <a:rPr lang="fa-IR" dirty="0">
                <a:cs typeface="B Mitra" panose="00000700000000000000" pitchFamily="2" charset="-78"/>
              </a:rPr>
              <a:t>این نوجوان چاق که قد او مناسب می باشد رژیم </a:t>
            </a:r>
            <a:r>
              <a:rPr lang="fa-IR" dirty="0" smtClean="0">
                <a:cs typeface="B Mitra" panose="00000700000000000000" pitchFamily="2" charset="-78"/>
              </a:rPr>
              <a:t>غذایی </a:t>
            </a:r>
            <a:r>
              <a:rPr lang="fa-IR" dirty="0">
                <a:cs typeface="B Mitra" panose="00000700000000000000" pitchFamily="2" charset="-78"/>
              </a:rPr>
              <a:t>مناسبی تنظیم نمایید .</a:t>
            </a:r>
          </a:p>
          <a:p>
            <a:pPr algn="just" rtl="1">
              <a:lnSpc>
                <a:spcPct val="150000"/>
              </a:lnSpc>
            </a:pPr>
            <a:endParaRPr lang="en-US" dirty="0">
              <a:cs typeface="B Mitra" panose="00000700000000000000" pitchFamily="2" charset="-78"/>
            </a:endParaRPr>
          </a:p>
        </p:txBody>
      </p:sp>
    </p:spTree>
    <p:extLst>
      <p:ext uri="{BB962C8B-B14F-4D97-AF65-F5344CB8AC3E}">
        <p14:creationId xmlns:p14="http://schemas.microsoft.com/office/powerpoint/2010/main" val="256322112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9093" y="746974"/>
            <a:ext cx="11552349" cy="5769735"/>
          </a:xfrm>
        </p:spPr>
        <p:txBody>
          <a:bodyPr>
            <a:normAutofit fontScale="92500" lnSpcReduction="20000"/>
          </a:bodyPr>
          <a:lstStyle/>
          <a:p>
            <a:pPr marL="0" indent="0" rtl="1">
              <a:lnSpc>
                <a:spcPct val="150000"/>
              </a:lnSpc>
              <a:buNone/>
            </a:pPr>
            <a:r>
              <a:rPr lang="en-US" dirty="0">
                <a:cs typeface="B Mitra" panose="00000700000000000000" pitchFamily="2" charset="-78"/>
              </a:rPr>
              <a:t>BMI= 65 ÷ (1.54</a:t>
            </a:r>
            <a:r>
              <a:rPr lang="en-US" baseline="30000" dirty="0">
                <a:cs typeface="B Mitra" panose="00000700000000000000" pitchFamily="2" charset="-78"/>
              </a:rPr>
              <a:t>2</a:t>
            </a:r>
            <a:r>
              <a:rPr lang="en-US" dirty="0">
                <a:cs typeface="B Mitra" panose="00000700000000000000" pitchFamily="2" charset="-78"/>
              </a:rPr>
              <a:t>) = 27.4 </a:t>
            </a:r>
            <a:r>
              <a:rPr lang="en-US" dirty="0" smtClean="0">
                <a:cs typeface="B Mitra" panose="00000700000000000000" pitchFamily="2" charset="-78"/>
              </a:rPr>
              <a:t>Kg/m</a:t>
            </a:r>
            <a:r>
              <a:rPr lang="en-US" baseline="30000" dirty="0" smtClean="0">
                <a:cs typeface="B Mitra" panose="00000700000000000000" pitchFamily="2" charset="-78"/>
              </a:rPr>
              <a:t>2</a:t>
            </a:r>
            <a:endParaRPr lang="fa-IR" baseline="30000" dirty="0" smtClean="0">
              <a:cs typeface="B Mitra" panose="00000700000000000000" pitchFamily="2" charset="-78"/>
            </a:endParaRPr>
          </a:p>
          <a:p>
            <a:pPr algn="just" rtl="1">
              <a:lnSpc>
                <a:spcPct val="150000"/>
              </a:lnSpc>
            </a:pPr>
            <a:r>
              <a:rPr lang="ar-SA" dirty="0">
                <a:cs typeface="B Mitra" panose="00000700000000000000" pitchFamily="2" charset="-78"/>
              </a:rPr>
              <a:t>بالاتر از   </a:t>
            </a:r>
            <a:r>
              <a:rPr lang="en-US" dirty="0">
                <a:cs typeface="B Mitra" panose="00000700000000000000" pitchFamily="2" charset="-78"/>
              </a:rPr>
              <a:t>2Z-score</a:t>
            </a:r>
            <a:r>
              <a:rPr lang="ar-SA" dirty="0">
                <a:cs typeface="B Mitra" panose="00000700000000000000" pitchFamily="2" charset="-78"/>
              </a:rPr>
              <a:t>+  قرار دارد نوجوان چاق می </a:t>
            </a:r>
            <a:r>
              <a:rPr lang="ar-SA" dirty="0" smtClean="0">
                <a:cs typeface="B Mitra" panose="00000700000000000000" pitchFamily="2" charset="-78"/>
              </a:rPr>
              <a:t>باشد</a:t>
            </a:r>
            <a:r>
              <a:rPr lang="fa-IR" dirty="0" smtClean="0">
                <a:cs typeface="B Mitra" panose="00000700000000000000" pitchFamily="2" charset="-78"/>
              </a:rPr>
              <a:t>. </a:t>
            </a:r>
            <a:r>
              <a:rPr lang="ar-SA" dirty="0" smtClean="0">
                <a:cs typeface="B Mitra" panose="00000700000000000000" pitchFamily="2" charset="-78"/>
              </a:rPr>
              <a:t>اما </a:t>
            </a:r>
            <a:r>
              <a:rPr lang="ar-SA" dirty="0">
                <a:cs typeface="B Mitra" panose="00000700000000000000" pitchFamily="2" charset="-78"/>
              </a:rPr>
              <a:t>شاخص قد برای </a:t>
            </a:r>
            <a:r>
              <a:rPr lang="ar-SA" dirty="0" smtClean="0">
                <a:cs typeface="B Mitra" panose="00000700000000000000" pitchFamily="2" charset="-78"/>
              </a:rPr>
              <a:t>سن </a:t>
            </a:r>
            <a:r>
              <a:rPr lang="ar-SA" dirty="0">
                <a:cs typeface="B Mitra" panose="00000700000000000000" pitchFamily="2" charset="-78"/>
              </a:rPr>
              <a:t>این نوجوان </a:t>
            </a:r>
            <a:r>
              <a:rPr lang="ar-SA" dirty="0" smtClean="0">
                <a:cs typeface="B Mitra" panose="00000700000000000000" pitchFamily="2" charset="-78"/>
              </a:rPr>
              <a:t>د</a:t>
            </a:r>
            <a:r>
              <a:rPr lang="fa-IR" dirty="0" smtClean="0">
                <a:cs typeface="B Mitra" panose="00000700000000000000" pitchFamily="2" charset="-78"/>
              </a:rPr>
              <a:t>ر </a:t>
            </a:r>
            <a:r>
              <a:rPr lang="ar-SA" dirty="0" smtClean="0">
                <a:cs typeface="B Mitra" panose="00000700000000000000" pitchFamily="2" charset="-78"/>
              </a:rPr>
              <a:t>محدوده </a:t>
            </a:r>
            <a:r>
              <a:rPr lang="ar-SA" dirty="0">
                <a:cs typeface="B Mitra" panose="00000700000000000000" pitchFamily="2" charset="-78"/>
              </a:rPr>
              <a:t>طبیعی </a:t>
            </a:r>
            <a:r>
              <a:rPr lang="ar-SA" dirty="0" smtClean="0">
                <a:cs typeface="B Mitra" panose="00000700000000000000" pitchFamily="2" charset="-78"/>
              </a:rPr>
              <a:t>می باشد</a:t>
            </a:r>
            <a:r>
              <a:rPr lang="fa-IR" dirty="0" smtClean="0">
                <a:cs typeface="B Mitra" panose="00000700000000000000" pitchFamily="2" charset="-78"/>
              </a:rPr>
              <a:t>.</a:t>
            </a:r>
            <a:r>
              <a:rPr lang="ar-SA" dirty="0" smtClean="0">
                <a:cs typeface="B Mitra" panose="00000700000000000000" pitchFamily="2" charset="-78"/>
              </a:rPr>
              <a:t> </a:t>
            </a:r>
            <a:endParaRPr lang="fa-IR" dirty="0" smtClean="0">
              <a:cs typeface="B Mitra" panose="00000700000000000000" pitchFamily="2" charset="-78"/>
            </a:endParaRPr>
          </a:p>
          <a:p>
            <a:pPr algn="just" rtl="1">
              <a:lnSpc>
                <a:spcPct val="150000"/>
              </a:lnSpc>
            </a:pPr>
            <a:r>
              <a:rPr lang="ar-SA" dirty="0">
                <a:cs typeface="B Mitra" panose="00000700000000000000" pitchFamily="2" charset="-78"/>
              </a:rPr>
              <a:t>کاهش وزنی معادل با نیم کیلوگرم </a:t>
            </a:r>
            <a:r>
              <a:rPr lang="ar-SA" dirty="0" smtClean="0">
                <a:cs typeface="B Mitra" panose="00000700000000000000" pitchFamily="2" charset="-78"/>
              </a:rPr>
              <a:t>درهفته</a:t>
            </a:r>
            <a:endParaRPr lang="fa-IR" dirty="0" smtClean="0">
              <a:cs typeface="B Mitra" panose="00000700000000000000" pitchFamily="2" charset="-78"/>
            </a:endParaRPr>
          </a:p>
          <a:p>
            <a:pPr algn="just" rtl="1">
              <a:lnSpc>
                <a:spcPct val="150000"/>
              </a:lnSpc>
            </a:pPr>
            <a:r>
              <a:rPr lang="ar-SA" dirty="0">
                <a:cs typeface="B Mitra" panose="00000700000000000000" pitchFamily="2" charset="-78"/>
              </a:rPr>
              <a:t>حدود 500 کیلوکالری </a:t>
            </a:r>
            <a:endParaRPr lang="fa-IR" dirty="0" smtClean="0">
              <a:cs typeface="B Mitra" panose="00000700000000000000" pitchFamily="2" charset="-78"/>
            </a:endParaRPr>
          </a:p>
          <a:p>
            <a:pPr algn="just" rtl="1">
              <a:lnSpc>
                <a:spcPct val="150000"/>
              </a:lnSpc>
            </a:pPr>
            <a:r>
              <a:rPr lang="ar-SA" dirty="0">
                <a:cs typeface="B Mitra" panose="00000700000000000000" pitchFamily="2" charset="-78"/>
              </a:rPr>
              <a:t>این میزان کاهش کالری برای نوجوانان 12 تا 18 سال است و این کیس در ابتدای این بازه قرار دارد پس بهتر است کاهش وزن آرام تری را برایش درنظر بگیریم، حدودا 150 تا 300 کالری می توانیم کسر کنیم. که در این کیس ما ابتدا 150 کالری روزانه کم میکنیم و در ویزیت بعدی پیگیری لازم را انجام داده و اگر کاهش وزن مناسب نبود میتوانیم تا 300 کالری و بعد تا 500 کالری از دریافت کل انرژی کم کنیم</a:t>
            </a:r>
            <a:r>
              <a:rPr lang="ar-SA" dirty="0" smtClean="0">
                <a:cs typeface="B Mitra" panose="00000700000000000000" pitchFamily="2" charset="-78"/>
              </a:rPr>
              <a:t>.</a:t>
            </a:r>
            <a:endParaRPr lang="en-US" dirty="0">
              <a:cs typeface="B Mitra" panose="00000700000000000000" pitchFamily="2" charset="-78"/>
            </a:endParaRPr>
          </a:p>
        </p:txBody>
      </p:sp>
    </p:spTree>
    <p:extLst>
      <p:ext uri="{BB962C8B-B14F-4D97-AF65-F5344CB8AC3E}">
        <p14:creationId xmlns:p14="http://schemas.microsoft.com/office/powerpoint/2010/main" val="226779475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9093" y="669701"/>
            <a:ext cx="11552349" cy="5808372"/>
          </a:xfrm>
        </p:spPr>
        <p:txBody>
          <a:bodyPr>
            <a:normAutofit/>
          </a:bodyPr>
          <a:lstStyle/>
          <a:p>
            <a:pPr marL="0" indent="0" rtl="1">
              <a:lnSpc>
                <a:spcPct val="150000"/>
              </a:lnSpc>
              <a:buNone/>
            </a:pPr>
            <a:r>
              <a:rPr lang="en-US" dirty="0" smtClean="0">
                <a:cs typeface="B Mitra" panose="00000700000000000000" pitchFamily="2" charset="-78"/>
              </a:rPr>
              <a:t>154 </a:t>
            </a:r>
            <a:r>
              <a:rPr lang="en-US" dirty="0">
                <a:cs typeface="B Mitra" panose="00000700000000000000" pitchFamily="2" charset="-78"/>
              </a:rPr>
              <a:t>× 14 = 2156 Kcal</a:t>
            </a:r>
            <a:r>
              <a:rPr lang="ar-SA" dirty="0">
                <a:cs typeface="B Mitra" panose="00000700000000000000" pitchFamily="2" charset="-78"/>
              </a:rPr>
              <a:t>= کل انرژی مورد نیاز</a:t>
            </a:r>
            <a:endParaRPr lang="en-US" dirty="0">
              <a:cs typeface="B Mitra" panose="00000700000000000000" pitchFamily="2" charset="-78"/>
            </a:endParaRPr>
          </a:p>
          <a:p>
            <a:pPr marL="0" indent="0" rtl="1">
              <a:lnSpc>
                <a:spcPct val="150000"/>
              </a:lnSpc>
              <a:buNone/>
            </a:pPr>
            <a:r>
              <a:rPr lang="en-US" dirty="0">
                <a:cs typeface="B Mitra" panose="00000700000000000000" pitchFamily="2" charset="-78"/>
              </a:rPr>
              <a:t>2156 – 156 = 2000</a:t>
            </a:r>
            <a:r>
              <a:rPr lang="ar-SA" dirty="0">
                <a:cs typeface="B Mitra" panose="00000700000000000000" pitchFamily="2" charset="-78"/>
              </a:rPr>
              <a:t>=کل انرژی تجویز </a:t>
            </a:r>
            <a:r>
              <a:rPr lang="ar-SA" dirty="0" smtClean="0">
                <a:cs typeface="B Mitra" panose="00000700000000000000" pitchFamily="2" charset="-78"/>
              </a:rPr>
              <a:t>شده</a:t>
            </a:r>
            <a:endParaRPr lang="en-US" dirty="0" smtClean="0">
              <a:cs typeface="B Mitra" panose="00000700000000000000" pitchFamily="2" charset="-78"/>
            </a:endParaRPr>
          </a:p>
          <a:p>
            <a:pPr marL="0" indent="0" rtl="1">
              <a:lnSpc>
                <a:spcPct val="150000"/>
              </a:lnSpc>
              <a:buNone/>
            </a:pPr>
            <a:r>
              <a:rPr lang="en-US" dirty="0" smtClean="0">
                <a:cs typeface="B Mitra" panose="00000700000000000000" pitchFamily="2" charset="-78"/>
              </a:rPr>
              <a:t>2000 × 0.17 ÷ 4 = 85 g</a:t>
            </a:r>
            <a:r>
              <a:rPr lang="ar-SA" dirty="0" smtClean="0">
                <a:cs typeface="B Mitra" panose="00000700000000000000" pitchFamily="2" charset="-78"/>
              </a:rPr>
              <a:t>= کل </a:t>
            </a:r>
            <a:r>
              <a:rPr lang="fa-IR" dirty="0" smtClean="0">
                <a:cs typeface="B Mitra" panose="00000700000000000000" pitchFamily="2" charset="-78"/>
              </a:rPr>
              <a:t>پروتئین</a:t>
            </a:r>
            <a:r>
              <a:rPr lang="ar-SA" dirty="0" smtClean="0">
                <a:cs typeface="B Mitra" panose="00000700000000000000" pitchFamily="2" charset="-78"/>
              </a:rPr>
              <a:t> مورد نیاز</a:t>
            </a:r>
            <a:endParaRPr lang="en-US" dirty="0" smtClean="0">
              <a:cs typeface="B Mitra" panose="00000700000000000000" pitchFamily="2" charset="-78"/>
            </a:endParaRPr>
          </a:p>
          <a:p>
            <a:pPr marL="0" indent="0" rtl="1">
              <a:lnSpc>
                <a:spcPct val="150000"/>
              </a:lnSpc>
              <a:buNone/>
            </a:pPr>
            <a:r>
              <a:rPr lang="en-US" dirty="0" smtClean="0">
                <a:cs typeface="B Mitra" panose="00000700000000000000" pitchFamily="2" charset="-78"/>
              </a:rPr>
              <a:t>2000 </a:t>
            </a:r>
            <a:r>
              <a:rPr lang="en-US" dirty="0">
                <a:cs typeface="B Mitra" panose="00000700000000000000" pitchFamily="2" charset="-78"/>
              </a:rPr>
              <a:t>× 0.3 ÷ 9 = 66 g</a:t>
            </a:r>
            <a:r>
              <a:rPr lang="ar-SA" dirty="0">
                <a:cs typeface="B Mitra" panose="00000700000000000000" pitchFamily="2" charset="-78"/>
              </a:rPr>
              <a:t>= کل چربی مورد نیاز</a:t>
            </a:r>
            <a:endParaRPr lang="en-US" dirty="0">
              <a:cs typeface="B Mitra" panose="00000700000000000000" pitchFamily="2" charset="-78"/>
            </a:endParaRPr>
          </a:p>
          <a:p>
            <a:pPr marL="0" indent="0" rtl="1">
              <a:lnSpc>
                <a:spcPct val="150000"/>
              </a:lnSpc>
              <a:buNone/>
            </a:pPr>
            <a:r>
              <a:rPr lang="en-US" dirty="0">
                <a:cs typeface="B Mitra" panose="00000700000000000000" pitchFamily="2" charset="-78"/>
              </a:rPr>
              <a:t>2000 × 0.53 ÷ 4 = 265 g</a:t>
            </a:r>
            <a:r>
              <a:rPr lang="ar-SA" dirty="0">
                <a:cs typeface="B Mitra" panose="00000700000000000000" pitchFamily="2" charset="-78"/>
              </a:rPr>
              <a:t>= کل کربوهیدرات مورد نیاز</a:t>
            </a:r>
            <a:endParaRPr lang="en-US" dirty="0">
              <a:cs typeface="B Mitra" panose="00000700000000000000" pitchFamily="2" charset="-78"/>
            </a:endParaRPr>
          </a:p>
        </p:txBody>
      </p:sp>
    </p:spTree>
    <p:extLst>
      <p:ext uri="{BB962C8B-B14F-4D97-AF65-F5344CB8AC3E}">
        <p14:creationId xmlns:p14="http://schemas.microsoft.com/office/powerpoint/2010/main" val="133224080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838199" y="1210614"/>
            <a:ext cx="10552187" cy="4740020"/>
          </a:xfrm>
          <a:prstGeom prst="rect">
            <a:avLst/>
          </a:prstGeom>
        </p:spPr>
      </p:pic>
    </p:spTree>
    <p:extLst>
      <p:ext uri="{BB962C8B-B14F-4D97-AF65-F5344CB8AC3E}">
        <p14:creationId xmlns:p14="http://schemas.microsoft.com/office/powerpoint/2010/main" val="341599101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1880316" y="163919"/>
            <a:ext cx="7735732" cy="6430064"/>
          </a:xfrm>
          <a:prstGeom prst="rect">
            <a:avLst/>
          </a:prstGeom>
        </p:spPr>
      </p:pic>
    </p:spTree>
    <p:extLst>
      <p:ext uri="{BB962C8B-B14F-4D97-AF65-F5344CB8AC3E}">
        <p14:creationId xmlns:p14="http://schemas.microsoft.com/office/powerpoint/2010/main" val="24003164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p:cNvPicPr>
          <p:nvPr>
            <p:ph idx="1"/>
          </p:nvPr>
        </p:nvPicPr>
        <p:blipFill rotWithShape="1">
          <a:blip r:embed="rId2">
            <a:extLst>
              <a:ext uri="{28A0092B-C50C-407E-A947-70E740481C1C}">
                <a14:useLocalDpi xmlns:a14="http://schemas.microsoft.com/office/drawing/2010/main" val="0"/>
              </a:ext>
            </a:extLst>
          </a:blip>
          <a:srcRect l="12768" t="2877" r="6821" b="5474"/>
          <a:stretch/>
        </p:blipFill>
        <p:spPr bwMode="auto">
          <a:xfrm>
            <a:off x="1609859" y="528035"/>
            <a:ext cx="8989453" cy="5988514"/>
          </a:xfrm>
          <a:prstGeom prst="rect">
            <a:avLst/>
          </a:prstGeom>
          <a:ln>
            <a:noFill/>
          </a:ln>
          <a:effectLst>
            <a:softEdge rad="112500"/>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324013662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838200" y="1690688"/>
            <a:ext cx="10210950" cy="3266002"/>
          </a:xfrm>
          <a:prstGeom prst="rect">
            <a:avLst/>
          </a:prstGeom>
        </p:spPr>
      </p:pic>
    </p:spTree>
    <p:extLst>
      <p:ext uri="{BB962C8B-B14F-4D97-AF65-F5344CB8AC3E}">
        <p14:creationId xmlns:p14="http://schemas.microsoft.com/office/powerpoint/2010/main" val="306986397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1971" y="862885"/>
            <a:ext cx="11552349" cy="5550794"/>
          </a:xfrm>
        </p:spPr>
        <p:txBody>
          <a:bodyPr>
            <a:normAutofit fontScale="70000" lnSpcReduction="20000"/>
          </a:bodyPr>
          <a:lstStyle/>
          <a:p>
            <a:pPr algn="just" rtl="1">
              <a:lnSpc>
                <a:spcPct val="150000"/>
              </a:lnSpc>
            </a:pPr>
            <a:r>
              <a:rPr lang="fa-IR" dirty="0">
                <a:cs typeface="B Mitra" panose="00000700000000000000" pitchFamily="2" charset="-78"/>
              </a:rPr>
              <a:t>نکات کلیدی مشاوره‌ای برای کارشناس تغذیه:</a:t>
            </a:r>
          </a:p>
          <a:p>
            <a:pPr algn="just" rtl="1">
              <a:lnSpc>
                <a:spcPct val="150000"/>
              </a:lnSpc>
            </a:pPr>
            <a:r>
              <a:rPr lang="fa-IR" dirty="0" smtClean="0">
                <a:cs typeface="B Mitra" panose="00000700000000000000" pitchFamily="2" charset="-78"/>
              </a:rPr>
              <a:t>با </a:t>
            </a:r>
            <a:r>
              <a:rPr lang="fa-IR" dirty="0">
                <a:cs typeface="B Mitra" panose="00000700000000000000" pitchFamily="2" charset="-78"/>
              </a:rPr>
              <a:t>توجه به اینکه در رژیم غذایی خانواده ایرانی غذای سرخ شده و مصرف روغن پنهان در خورشت و برنج بالا است، میزان چربی محاسبه شده را در برنامه غذایی لحاظ نمیکنیم و فقط مقداری از واحد را به چربی سالم مانند مغز ها و زیتون یا روغن زیتون اختصاص می دهیم.</a:t>
            </a:r>
          </a:p>
          <a:p>
            <a:pPr algn="just" rtl="1">
              <a:lnSpc>
                <a:spcPct val="150000"/>
              </a:lnSpc>
            </a:pPr>
            <a:r>
              <a:rPr lang="fa-IR" dirty="0" smtClean="0">
                <a:cs typeface="B Mitra" panose="00000700000000000000" pitchFamily="2" charset="-78"/>
              </a:rPr>
              <a:t>میزان </a:t>
            </a:r>
            <a:r>
              <a:rPr lang="fa-IR" dirty="0">
                <a:cs typeface="B Mitra" panose="00000700000000000000" pitchFamily="2" charset="-78"/>
              </a:rPr>
              <a:t>قند ساده را محاسبه میکنیم اما به دلیل احتمال عدم رعایت کامل رژیم توسط کودک/ نوجوان ما قند ساده ای را در برنامه روزانه لحاظ نمیکنیم و فقط در برگه توصیه متذکر میشویم که از گروه قند تا حد امکان مصرف نشود مگر روزی یک واحد.</a:t>
            </a:r>
          </a:p>
          <a:p>
            <a:pPr algn="just" rtl="1">
              <a:lnSpc>
                <a:spcPct val="150000"/>
              </a:lnSpc>
            </a:pPr>
            <a:r>
              <a:rPr lang="fa-IR" dirty="0" smtClean="0">
                <a:cs typeface="B Mitra" panose="00000700000000000000" pitchFamily="2" charset="-78"/>
              </a:rPr>
              <a:t>محدودیت </a:t>
            </a:r>
            <a:r>
              <a:rPr lang="fa-IR" dirty="0">
                <a:cs typeface="B Mitra" panose="00000700000000000000" pitchFamily="2" charset="-78"/>
              </a:rPr>
              <a:t>انرژی نباید مانع رشد قدی شود.</a:t>
            </a:r>
          </a:p>
          <a:p>
            <a:pPr algn="just" rtl="1">
              <a:lnSpc>
                <a:spcPct val="150000"/>
              </a:lnSpc>
            </a:pPr>
            <a:r>
              <a:rPr lang="fa-IR" dirty="0" smtClean="0">
                <a:cs typeface="B Mitra" panose="00000700000000000000" pitchFamily="2" charset="-78"/>
              </a:rPr>
              <a:t>توصیه </a:t>
            </a:r>
            <a:r>
              <a:rPr lang="fa-IR" dirty="0">
                <a:cs typeface="B Mitra" panose="00000700000000000000" pitchFamily="2" charset="-78"/>
              </a:rPr>
              <a:t>به فعالیت بدنی روزانه حداقل 60 دقیقه با شدت متوسط تا زیاد</a:t>
            </a:r>
          </a:p>
          <a:p>
            <a:pPr algn="just" rtl="1">
              <a:lnSpc>
                <a:spcPct val="150000"/>
              </a:lnSpc>
            </a:pPr>
            <a:r>
              <a:rPr lang="fa-IR" dirty="0" smtClean="0">
                <a:cs typeface="B Mitra" panose="00000700000000000000" pitchFamily="2" charset="-78"/>
              </a:rPr>
              <a:t>پایش </a:t>
            </a:r>
            <a:r>
              <a:rPr lang="fa-IR" dirty="0">
                <a:cs typeface="B Mitra" panose="00000700000000000000" pitchFamily="2" charset="-78"/>
              </a:rPr>
              <a:t>رشد با نمودارهای </a:t>
            </a:r>
            <a:r>
              <a:rPr lang="en-US" dirty="0">
                <a:cs typeface="B Mitra" panose="00000700000000000000" pitchFamily="2" charset="-78"/>
              </a:rPr>
              <a:t>WHO/CDC </a:t>
            </a:r>
            <a:r>
              <a:rPr lang="fa-IR" dirty="0" smtClean="0">
                <a:cs typeface="B Mitra" panose="00000700000000000000" pitchFamily="2" charset="-78"/>
              </a:rPr>
              <a:t> در </a:t>
            </a:r>
            <a:r>
              <a:rPr lang="fa-IR" dirty="0">
                <a:cs typeface="B Mitra" panose="00000700000000000000" pitchFamily="2" charset="-78"/>
              </a:rPr>
              <a:t>هر ویزیت</a:t>
            </a:r>
          </a:p>
          <a:p>
            <a:pPr algn="just" rtl="1">
              <a:lnSpc>
                <a:spcPct val="150000"/>
              </a:lnSpc>
            </a:pPr>
            <a:r>
              <a:rPr lang="fa-IR" dirty="0" smtClean="0">
                <a:cs typeface="B Mitra" panose="00000700000000000000" pitchFamily="2" charset="-78"/>
              </a:rPr>
              <a:t>حمایت </a:t>
            </a:r>
            <a:r>
              <a:rPr lang="fa-IR" dirty="0">
                <a:cs typeface="B Mitra" panose="00000700000000000000" pitchFamily="2" charset="-78"/>
              </a:rPr>
              <a:t>از خانواده برای اصلاح سبک زندگی، نه فقط تمرکز بر کاهش </a:t>
            </a:r>
            <a:r>
              <a:rPr lang="fa-IR" dirty="0" smtClean="0">
                <a:cs typeface="B Mitra" panose="00000700000000000000" pitchFamily="2" charset="-78"/>
              </a:rPr>
              <a:t>وزن</a:t>
            </a:r>
            <a:endParaRPr lang="fa-IR" dirty="0">
              <a:cs typeface="B Mitra" panose="00000700000000000000" pitchFamily="2" charset="-78"/>
            </a:endParaRPr>
          </a:p>
        </p:txBody>
      </p:sp>
    </p:spTree>
    <p:extLst>
      <p:ext uri="{BB962C8B-B14F-4D97-AF65-F5344CB8AC3E}">
        <p14:creationId xmlns:p14="http://schemas.microsoft.com/office/powerpoint/2010/main" val="402235502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7730" y="798490"/>
            <a:ext cx="11475076" cy="5692462"/>
          </a:xfrm>
        </p:spPr>
        <p:txBody>
          <a:bodyPr/>
          <a:lstStyle/>
          <a:p>
            <a:pPr algn="just" rtl="1">
              <a:lnSpc>
                <a:spcPct val="150000"/>
              </a:lnSpc>
            </a:pPr>
            <a:r>
              <a:rPr lang="fa-IR" dirty="0">
                <a:cs typeface="B Mitra" panose="00000700000000000000" pitchFamily="2" charset="-78"/>
              </a:rPr>
              <a:t>مثال 2:</a:t>
            </a:r>
          </a:p>
          <a:p>
            <a:pPr algn="just" rtl="1">
              <a:lnSpc>
                <a:spcPct val="150000"/>
              </a:lnSpc>
            </a:pPr>
            <a:r>
              <a:rPr lang="fa-IR" dirty="0" smtClean="0">
                <a:cs typeface="B Mitra" panose="00000700000000000000" pitchFamily="2" charset="-78"/>
              </a:rPr>
              <a:t>پسری </a:t>
            </a:r>
            <a:r>
              <a:rPr lang="fa-IR" dirty="0">
                <a:cs typeface="B Mitra" panose="00000700000000000000" pitchFamily="2" charset="-78"/>
              </a:rPr>
              <a:t>13 ساله که در حال حاضر وزن او 28 کیلوگرم و قد 152 سانتی متر </a:t>
            </a:r>
            <a:r>
              <a:rPr lang="fa-IR" dirty="0" smtClean="0">
                <a:cs typeface="B Mitra" panose="00000700000000000000" pitchFamily="2" charset="-78"/>
              </a:rPr>
              <a:t>است. </a:t>
            </a:r>
            <a:r>
              <a:rPr lang="fa-IR" dirty="0">
                <a:cs typeface="B Mitra" panose="00000700000000000000" pitchFamily="2" charset="-78"/>
              </a:rPr>
              <a:t>والدین به دلیل آنکه فرزندشان دچار لاغری می باشد به کلینیک رژیم درمانی مراجعه نموده </a:t>
            </a:r>
            <a:r>
              <a:rPr lang="fa-IR" dirty="0" smtClean="0">
                <a:cs typeface="B Mitra" panose="00000700000000000000" pitchFamily="2" charset="-78"/>
              </a:rPr>
              <a:t>اند. </a:t>
            </a:r>
            <a:r>
              <a:rPr lang="fa-IR" dirty="0">
                <a:cs typeface="B Mitra" panose="00000700000000000000" pitchFamily="2" charset="-78"/>
              </a:rPr>
              <a:t>برای این نوجوان لاغر که قد او مناسب می باشد رژیم غذایی مناسبی تنظیم نمایید .</a:t>
            </a:r>
          </a:p>
          <a:p>
            <a:pPr marL="0" indent="0" rtl="1">
              <a:lnSpc>
                <a:spcPct val="150000"/>
              </a:lnSpc>
              <a:buNone/>
            </a:pPr>
            <a:r>
              <a:rPr lang="en-US" dirty="0">
                <a:cs typeface="B Mitra" panose="00000700000000000000" pitchFamily="2" charset="-78"/>
              </a:rPr>
              <a:t>BMI= </a:t>
            </a:r>
            <a:r>
              <a:rPr lang="en-US" dirty="0" smtClean="0">
                <a:cs typeface="B Mitra" panose="00000700000000000000" pitchFamily="2" charset="-78"/>
              </a:rPr>
              <a:t>28 </a:t>
            </a:r>
            <a:r>
              <a:rPr lang="en-US" dirty="0">
                <a:cs typeface="B Mitra" panose="00000700000000000000" pitchFamily="2" charset="-78"/>
              </a:rPr>
              <a:t>÷ (1.52</a:t>
            </a:r>
            <a:r>
              <a:rPr lang="en-US" baseline="30000" dirty="0">
                <a:cs typeface="B Mitra" panose="00000700000000000000" pitchFamily="2" charset="-78"/>
              </a:rPr>
              <a:t>2</a:t>
            </a:r>
            <a:r>
              <a:rPr lang="en-US" dirty="0">
                <a:cs typeface="B Mitra" panose="00000700000000000000" pitchFamily="2" charset="-78"/>
              </a:rPr>
              <a:t>) = 12.11 Kg/m</a:t>
            </a:r>
            <a:r>
              <a:rPr lang="en-US" baseline="30000" dirty="0">
                <a:cs typeface="B Mitra" panose="00000700000000000000" pitchFamily="2" charset="-78"/>
              </a:rPr>
              <a:t>2</a:t>
            </a:r>
            <a:endParaRPr lang="en-US" dirty="0">
              <a:cs typeface="B Mitra" panose="00000700000000000000" pitchFamily="2" charset="-78"/>
            </a:endParaRPr>
          </a:p>
          <a:p>
            <a:pPr algn="just" rtl="1">
              <a:lnSpc>
                <a:spcPct val="150000"/>
              </a:lnSpc>
            </a:pPr>
            <a:r>
              <a:rPr lang="fa-IR" dirty="0">
                <a:cs typeface="B Mitra" panose="00000700000000000000" pitchFamily="2" charset="-78"/>
              </a:rPr>
              <a:t>جهت افزایش وزن </a:t>
            </a:r>
            <a:r>
              <a:rPr lang="fa-IR" dirty="0" smtClean="0">
                <a:cs typeface="B Mitra" panose="00000700000000000000" pitchFamily="2" charset="-78"/>
              </a:rPr>
              <a:t>به </a:t>
            </a:r>
            <a:r>
              <a:rPr lang="fa-IR" dirty="0">
                <a:cs typeface="B Mitra" panose="00000700000000000000" pitchFamily="2" charset="-78"/>
              </a:rPr>
              <a:t>کالری مورد نیاز او حدود 500-300 کیلوکالری بر مبنای وزن و میزان اشتهای او اضافه می نماییم .</a:t>
            </a:r>
            <a:endParaRPr lang="en-US" dirty="0">
              <a:cs typeface="B Mitra" panose="00000700000000000000" pitchFamily="2" charset="-78"/>
            </a:endParaRPr>
          </a:p>
        </p:txBody>
      </p:sp>
    </p:spTree>
    <p:extLst>
      <p:ext uri="{BB962C8B-B14F-4D97-AF65-F5344CB8AC3E}">
        <p14:creationId xmlns:p14="http://schemas.microsoft.com/office/powerpoint/2010/main" val="381757148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7730" y="785611"/>
            <a:ext cx="11475076" cy="5743978"/>
          </a:xfrm>
        </p:spPr>
        <p:txBody>
          <a:bodyPr/>
          <a:lstStyle/>
          <a:p>
            <a:pPr marL="0" indent="0" rtl="1">
              <a:lnSpc>
                <a:spcPct val="150000"/>
              </a:lnSpc>
              <a:buNone/>
            </a:pPr>
            <a:r>
              <a:rPr lang="en-US" dirty="0">
                <a:cs typeface="B Mitra" panose="00000700000000000000" pitchFamily="2" charset="-78"/>
              </a:rPr>
              <a:t>152 × 16 = 2432 Kcal</a:t>
            </a:r>
            <a:r>
              <a:rPr lang="ar-SA" dirty="0">
                <a:cs typeface="B Mitra" panose="00000700000000000000" pitchFamily="2" charset="-78"/>
              </a:rPr>
              <a:t> = انرژی مورد نیاز برمبنای قد</a:t>
            </a:r>
            <a:endParaRPr lang="en-US" dirty="0">
              <a:cs typeface="B Mitra" panose="00000700000000000000" pitchFamily="2" charset="-78"/>
            </a:endParaRPr>
          </a:p>
          <a:p>
            <a:pPr marL="0" indent="0" rtl="1">
              <a:lnSpc>
                <a:spcPct val="150000"/>
              </a:lnSpc>
              <a:buNone/>
            </a:pPr>
            <a:r>
              <a:rPr lang="en-US" dirty="0">
                <a:cs typeface="B Mitra" panose="00000700000000000000" pitchFamily="2" charset="-78"/>
              </a:rPr>
              <a:t>2432 + 300 = 2732 Kcal </a:t>
            </a:r>
            <a:r>
              <a:rPr lang="ar-SA" dirty="0">
                <a:cs typeface="B Mitra" panose="00000700000000000000" pitchFamily="2" charset="-78"/>
              </a:rPr>
              <a:t>=کل انرژی مورد نیاز جهت افزایش وزن</a:t>
            </a:r>
            <a:endParaRPr lang="en-US" dirty="0">
              <a:cs typeface="B Mitra" panose="00000700000000000000" pitchFamily="2" charset="-78"/>
            </a:endParaRPr>
          </a:p>
          <a:p>
            <a:pPr marL="0" indent="0" rtl="1">
              <a:lnSpc>
                <a:spcPct val="150000"/>
              </a:lnSpc>
              <a:buNone/>
            </a:pPr>
            <a:r>
              <a:rPr lang="en-US" dirty="0" smtClean="0">
                <a:cs typeface="B Mitra" panose="00000700000000000000" pitchFamily="2" charset="-78"/>
              </a:rPr>
              <a:t>2732 </a:t>
            </a:r>
            <a:r>
              <a:rPr lang="en-US" dirty="0">
                <a:cs typeface="B Mitra" panose="00000700000000000000" pitchFamily="2" charset="-78"/>
              </a:rPr>
              <a:t>× 0.17 = 464.44 ÷ 4 = 116 g</a:t>
            </a:r>
            <a:r>
              <a:rPr lang="ar-SA" dirty="0">
                <a:cs typeface="B Mitra" panose="00000700000000000000" pitchFamily="2" charset="-78"/>
              </a:rPr>
              <a:t>= کل </a:t>
            </a:r>
            <a:r>
              <a:rPr lang="fa-IR" dirty="0">
                <a:cs typeface="B Mitra" panose="00000700000000000000" pitchFamily="2" charset="-78"/>
              </a:rPr>
              <a:t>پروتئین</a:t>
            </a:r>
            <a:r>
              <a:rPr lang="ar-SA" dirty="0">
                <a:cs typeface="B Mitra" panose="00000700000000000000" pitchFamily="2" charset="-78"/>
              </a:rPr>
              <a:t> مورد نیاز</a:t>
            </a:r>
            <a:endParaRPr lang="en-US" dirty="0">
              <a:cs typeface="B Mitra" panose="00000700000000000000" pitchFamily="2" charset="-78"/>
            </a:endParaRPr>
          </a:p>
          <a:p>
            <a:pPr marL="0" indent="0" rtl="1">
              <a:lnSpc>
                <a:spcPct val="150000"/>
              </a:lnSpc>
              <a:buNone/>
            </a:pPr>
            <a:r>
              <a:rPr lang="en-US" dirty="0">
                <a:cs typeface="B Mitra" panose="00000700000000000000" pitchFamily="2" charset="-78"/>
              </a:rPr>
              <a:t>2732 × 0.3 = 819 ÷ 9 = 91</a:t>
            </a:r>
            <a:r>
              <a:rPr lang="ar-SA" dirty="0">
                <a:cs typeface="B Mitra" panose="00000700000000000000" pitchFamily="2" charset="-78"/>
              </a:rPr>
              <a:t>= کل چربی مورد نیاز</a:t>
            </a:r>
            <a:endParaRPr lang="en-US" dirty="0">
              <a:cs typeface="B Mitra" panose="00000700000000000000" pitchFamily="2" charset="-78"/>
            </a:endParaRPr>
          </a:p>
          <a:p>
            <a:pPr marL="0" indent="0" rtl="1">
              <a:lnSpc>
                <a:spcPct val="150000"/>
              </a:lnSpc>
              <a:buNone/>
            </a:pPr>
            <a:r>
              <a:rPr lang="en-US" dirty="0">
                <a:cs typeface="B Mitra" panose="00000700000000000000" pitchFamily="2" charset="-78"/>
              </a:rPr>
              <a:t>2732 × 0.53 = 1447.9 ÷ 4 = 362 g</a:t>
            </a:r>
            <a:r>
              <a:rPr lang="ar-SA" dirty="0">
                <a:cs typeface="B Mitra" panose="00000700000000000000" pitchFamily="2" charset="-78"/>
              </a:rPr>
              <a:t>= کل کربوهیدرات مورد نیاز</a:t>
            </a:r>
            <a:endParaRPr lang="en-US" dirty="0">
              <a:cs typeface="B Mitra" panose="00000700000000000000" pitchFamily="2" charset="-78"/>
            </a:endParaRPr>
          </a:p>
        </p:txBody>
      </p:sp>
    </p:spTree>
    <p:extLst>
      <p:ext uri="{BB962C8B-B14F-4D97-AF65-F5344CB8AC3E}">
        <p14:creationId xmlns:p14="http://schemas.microsoft.com/office/powerpoint/2010/main" val="2390902974"/>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564698" y="844062"/>
            <a:ext cx="9753780" cy="4457272"/>
          </a:xfrm>
          <a:prstGeom prst="rect">
            <a:avLst/>
          </a:prstGeom>
        </p:spPr>
      </p:pic>
    </p:spTree>
    <p:extLst>
      <p:ext uri="{BB962C8B-B14F-4D97-AF65-F5344CB8AC3E}">
        <p14:creationId xmlns:p14="http://schemas.microsoft.com/office/powerpoint/2010/main" val="368165400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395215" y="0"/>
            <a:ext cx="7021680" cy="6583680"/>
          </a:xfrm>
          <a:prstGeom prst="rect">
            <a:avLst/>
          </a:prstGeom>
        </p:spPr>
      </p:pic>
    </p:spTree>
    <p:extLst>
      <p:ext uri="{BB962C8B-B14F-4D97-AF65-F5344CB8AC3E}">
        <p14:creationId xmlns:p14="http://schemas.microsoft.com/office/powerpoint/2010/main" val="3642940234"/>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5422" y="717452"/>
            <a:ext cx="11507372" cy="5739619"/>
          </a:xfrm>
        </p:spPr>
        <p:txBody>
          <a:bodyPr>
            <a:normAutofit fontScale="70000" lnSpcReduction="20000"/>
          </a:bodyPr>
          <a:lstStyle/>
          <a:p>
            <a:pPr algn="just" rtl="1">
              <a:lnSpc>
                <a:spcPct val="170000"/>
              </a:lnSpc>
            </a:pPr>
            <a:r>
              <a:rPr lang="fa-IR" dirty="0" smtClean="0">
                <a:cs typeface="B Mitra" panose="00000700000000000000" pitchFamily="2" charset="-78"/>
              </a:rPr>
              <a:t>به </a:t>
            </a:r>
            <a:r>
              <a:rPr lang="fa-IR" dirty="0">
                <a:cs typeface="B Mitra" panose="00000700000000000000" pitchFamily="2" charset="-78"/>
              </a:rPr>
              <a:t>جای افزایش حجم برنج و نان، بر روی افزودن چربی‌های سالم و میان‌وعده‌های مغذی و کم‌حجم تمرکز می‌کنیم.</a:t>
            </a:r>
          </a:p>
          <a:p>
            <a:pPr algn="just" rtl="1">
              <a:lnSpc>
                <a:spcPct val="170000"/>
              </a:lnSpc>
            </a:pPr>
            <a:r>
              <a:rPr lang="fa-IR" dirty="0" smtClean="0">
                <a:cs typeface="B Mitra" panose="00000700000000000000" pitchFamily="2" charset="-78"/>
              </a:rPr>
              <a:t>تغذیه </a:t>
            </a:r>
            <a:r>
              <a:rPr lang="fa-IR" dirty="0">
                <a:cs typeface="B Mitra" panose="00000700000000000000" pitchFamily="2" charset="-78"/>
              </a:rPr>
              <a:t>با </a:t>
            </a:r>
            <a:r>
              <a:rPr lang="fa-IR" dirty="0" smtClean="0">
                <a:cs typeface="B Mitra" panose="00000700000000000000" pitchFamily="2" charset="-78"/>
              </a:rPr>
              <a:t>انرژی زیاد </a:t>
            </a:r>
            <a:r>
              <a:rPr lang="fa-IR" dirty="0">
                <a:cs typeface="B Mitra" panose="00000700000000000000" pitchFamily="2" charset="-78"/>
              </a:rPr>
              <a:t>اما کیفیت بالا طراحی </a:t>
            </a:r>
            <a:r>
              <a:rPr lang="fa-IR" dirty="0" smtClean="0">
                <a:cs typeface="B Mitra" panose="00000700000000000000" pitchFamily="2" charset="-78"/>
              </a:rPr>
              <a:t>شود (نه </a:t>
            </a:r>
            <a:r>
              <a:rPr lang="fa-IR" dirty="0">
                <a:cs typeface="B Mitra" panose="00000700000000000000" pitchFamily="2" charset="-78"/>
              </a:rPr>
              <a:t>فقط شیرینی و غذاهای پرچرب ناسالم)</a:t>
            </a:r>
          </a:p>
          <a:p>
            <a:pPr algn="just" rtl="1">
              <a:lnSpc>
                <a:spcPct val="170000"/>
              </a:lnSpc>
            </a:pPr>
            <a:r>
              <a:rPr lang="fa-IR" dirty="0" smtClean="0">
                <a:cs typeface="B Mitra" panose="00000700000000000000" pitchFamily="2" charset="-78"/>
              </a:rPr>
              <a:t>وعده‌ها </a:t>
            </a:r>
            <a:r>
              <a:rPr lang="fa-IR" dirty="0">
                <a:cs typeface="B Mitra" panose="00000700000000000000" pitchFamily="2" charset="-78"/>
              </a:rPr>
              <a:t>متنوع، کم‌حجم اما </a:t>
            </a:r>
            <a:r>
              <a:rPr lang="fa-IR" dirty="0" smtClean="0">
                <a:cs typeface="B Mitra" panose="00000700000000000000" pitchFamily="2" charset="-78"/>
              </a:rPr>
              <a:t>پرانرژی‌</a:t>
            </a:r>
          </a:p>
          <a:p>
            <a:pPr algn="just" rtl="1">
              <a:lnSpc>
                <a:spcPct val="170000"/>
              </a:lnSpc>
            </a:pPr>
            <a:r>
              <a:rPr lang="fa-IR" dirty="0" smtClean="0">
                <a:cs typeface="B Mitra" panose="00000700000000000000" pitchFamily="2" charset="-78"/>
              </a:rPr>
              <a:t>چربی‌های </a:t>
            </a:r>
            <a:r>
              <a:rPr lang="fa-IR" dirty="0">
                <a:cs typeface="B Mitra" panose="00000700000000000000" pitchFamily="2" charset="-78"/>
              </a:rPr>
              <a:t>مفید (مغزها، روغن زیتون، لبنیات کامل) استفاده </a:t>
            </a:r>
            <a:r>
              <a:rPr lang="fa-IR" dirty="0" smtClean="0">
                <a:cs typeface="B Mitra" panose="00000700000000000000" pitchFamily="2" charset="-78"/>
              </a:rPr>
              <a:t>شود</a:t>
            </a:r>
            <a:endParaRPr lang="fa-IR" dirty="0">
              <a:cs typeface="B Mitra" panose="00000700000000000000" pitchFamily="2" charset="-78"/>
            </a:endParaRPr>
          </a:p>
          <a:p>
            <a:pPr algn="just" rtl="1">
              <a:lnSpc>
                <a:spcPct val="170000"/>
              </a:lnSpc>
            </a:pPr>
            <a:r>
              <a:rPr lang="fa-IR" dirty="0" smtClean="0">
                <a:cs typeface="B Mitra" panose="00000700000000000000" pitchFamily="2" charset="-78"/>
              </a:rPr>
              <a:t>برنامه </a:t>
            </a:r>
            <a:r>
              <a:rPr lang="fa-IR" dirty="0">
                <a:cs typeface="B Mitra" panose="00000700000000000000" pitchFamily="2" charset="-78"/>
              </a:rPr>
              <a:t>قابل تطبیق با فرهنگ غذایی خانواده ایرانی </a:t>
            </a:r>
            <a:r>
              <a:rPr lang="fa-IR" dirty="0" smtClean="0">
                <a:cs typeface="B Mitra" panose="00000700000000000000" pitchFamily="2" charset="-78"/>
              </a:rPr>
              <a:t>باشد</a:t>
            </a:r>
          </a:p>
          <a:p>
            <a:pPr algn="just" rtl="1">
              <a:lnSpc>
                <a:spcPct val="170000"/>
              </a:lnSpc>
            </a:pPr>
            <a:r>
              <a:rPr lang="fa-IR" dirty="0">
                <a:cs typeface="B Mitra" panose="00000700000000000000" pitchFamily="2" charset="-78"/>
              </a:rPr>
              <a:t>حمایت از خانواده برای اصلاح سبک زندگی، نه فقط تمرکز بر کاهش وزن</a:t>
            </a:r>
          </a:p>
          <a:p>
            <a:pPr algn="just" rtl="1">
              <a:lnSpc>
                <a:spcPct val="170000"/>
              </a:lnSpc>
            </a:pPr>
            <a:r>
              <a:rPr lang="fa-IR" dirty="0">
                <a:cs typeface="B Mitra" panose="00000700000000000000" pitchFamily="2" charset="-78"/>
              </a:rPr>
              <a:t>لیست جانشینی ، برگه رژیم غذایی و برگه توصیه های رژیمی بایستی بطور کامل برای والدین کودک توضیح داده شوند و حتمأ در مورد نحوه انتخاب مواد غذایی جهت ناهار و شام مثال زده شود .</a:t>
            </a:r>
          </a:p>
          <a:p>
            <a:pPr algn="just" rtl="1">
              <a:lnSpc>
                <a:spcPct val="170000"/>
              </a:lnSpc>
            </a:pPr>
            <a:r>
              <a:rPr lang="fa-IR" dirty="0" smtClean="0">
                <a:cs typeface="B Mitra" panose="00000700000000000000" pitchFamily="2" charset="-78"/>
              </a:rPr>
              <a:t>کودکان </a:t>
            </a:r>
            <a:r>
              <a:rPr lang="fa-IR" dirty="0">
                <a:cs typeface="B Mitra" panose="00000700000000000000" pitchFamily="2" charset="-78"/>
              </a:rPr>
              <a:t>و نوجوانانی که عادت به مصرف زیاد مواد غذایی پرکالری از قبیل ، چیپس ، نوشابه و غیره دارد بهتر است با هماهنگی با والدین آنها و همچنین خود کودک یا نوجوان بتدریج میزان آنها را در رژیم غذایی کم نماییم.</a:t>
            </a:r>
            <a:endParaRPr lang="en-US" dirty="0">
              <a:cs typeface="B Mitra" panose="00000700000000000000" pitchFamily="2" charset="-78"/>
            </a:endParaRPr>
          </a:p>
          <a:p>
            <a:pPr algn="just" rtl="1">
              <a:lnSpc>
                <a:spcPct val="170000"/>
              </a:lnSpc>
            </a:pPr>
            <a:endParaRPr lang="fa-IR" dirty="0">
              <a:cs typeface="B Mitra" panose="00000700000000000000" pitchFamily="2" charset="-78"/>
            </a:endParaRPr>
          </a:p>
        </p:txBody>
      </p:sp>
    </p:spTree>
    <p:extLst>
      <p:ext uri="{BB962C8B-B14F-4D97-AF65-F5344CB8AC3E}">
        <p14:creationId xmlns:p14="http://schemas.microsoft.com/office/powerpoint/2010/main" val="245077360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8941" y="734096"/>
            <a:ext cx="11694017" cy="5782614"/>
          </a:xfrm>
        </p:spPr>
        <p:txBody>
          <a:bodyPr/>
          <a:lstStyle/>
          <a:p>
            <a:pPr algn="just" rtl="1">
              <a:lnSpc>
                <a:spcPct val="150000"/>
              </a:lnSpc>
            </a:pPr>
            <a:r>
              <a:rPr lang="fa-IR" dirty="0">
                <a:cs typeface="B Mitra" panose="00000700000000000000" pitchFamily="2" charset="-78"/>
              </a:rPr>
              <a:t>مثال </a:t>
            </a:r>
            <a:r>
              <a:rPr lang="en-US" dirty="0" smtClean="0">
                <a:cs typeface="B Mitra" panose="00000700000000000000" pitchFamily="2" charset="-78"/>
              </a:rPr>
              <a:t>3</a:t>
            </a:r>
            <a:endParaRPr lang="fa-IR" dirty="0">
              <a:cs typeface="B Mitra" panose="00000700000000000000" pitchFamily="2" charset="-78"/>
            </a:endParaRPr>
          </a:p>
          <a:p>
            <a:pPr algn="just" rtl="1">
              <a:lnSpc>
                <a:spcPct val="150000"/>
              </a:lnSpc>
            </a:pPr>
            <a:r>
              <a:rPr lang="fa-IR" dirty="0">
                <a:cs typeface="B Mitra" panose="00000700000000000000" pitchFamily="2" charset="-78"/>
              </a:rPr>
              <a:t>پسر 7 ساله ای است که وزن او 28 کیلوگرم و قد او 124 سانتی متر است . والدین این کودک بدلیل آنکه کودکشان دچار اضافه وزن می باشد به کلینیک </a:t>
            </a:r>
            <a:r>
              <a:rPr lang="fa-IR" dirty="0" smtClean="0">
                <a:cs typeface="B Mitra" panose="00000700000000000000" pitchFamily="2" charset="-78"/>
              </a:rPr>
              <a:t>رژیم </a:t>
            </a:r>
            <a:r>
              <a:rPr lang="fa-IR" dirty="0">
                <a:cs typeface="B Mitra" panose="00000700000000000000" pitchFamily="2" charset="-78"/>
              </a:rPr>
              <a:t>درمانی مراجعه نموده اند . برای این کودک دارای اضافه وزن که قد او مناسب می باشد رژیم غذایی مناسبی تنظیم نمایید . </a:t>
            </a:r>
          </a:p>
          <a:p>
            <a:pPr marL="0" indent="0" rtl="1">
              <a:lnSpc>
                <a:spcPct val="150000"/>
              </a:lnSpc>
              <a:buNone/>
            </a:pPr>
            <a:r>
              <a:rPr lang="fa-IR" dirty="0" smtClean="0">
                <a:cs typeface="B Mitra" panose="00000700000000000000" pitchFamily="2" charset="-78"/>
              </a:rPr>
              <a:t>18/2</a:t>
            </a:r>
            <a:r>
              <a:rPr lang="en-US" dirty="0" smtClean="0">
                <a:cs typeface="B Mitra" panose="00000700000000000000" pitchFamily="2" charset="-78"/>
              </a:rPr>
              <a:t>BMI</a:t>
            </a:r>
            <a:r>
              <a:rPr lang="en-US" dirty="0">
                <a:cs typeface="B Mitra" panose="00000700000000000000" pitchFamily="2" charset="-78"/>
              </a:rPr>
              <a:t>=</a:t>
            </a:r>
          </a:p>
          <a:p>
            <a:pPr algn="just" rtl="1">
              <a:lnSpc>
                <a:spcPct val="150000"/>
              </a:lnSpc>
            </a:pPr>
            <a:r>
              <a:rPr lang="fa-IR" dirty="0" smtClean="0">
                <a:cs typeface="B Mitra" panose="00000700000000000000" pitchFamily="2" charset="-78"/>
              </a:rPr>
              <a:t>کودک </a:t>
            </a:r>
            <a:r>
              <a:rPr lang="fa-IR" dirty="0">
                <a:cs typeface="B Mitra" panose="00000700000000000000" pitchFamily="2" charset="-78"/>
              </a:rPr>
              <a:t>دارای اضافه وزن می </a:t>
            </a:r>
            <a:r>
              <a:rPr lang="fa-IR" dirty="0" smtClean="0">
                <a:cs typeface="B Mitra" panose="00000700000000000000" pitchFamily="2" charset="-78"/>
              </a:rPr>
              <a:t>باشد. امــا </a:t>
            </a:r>
            <a:r>
              <a:rPr lang="fa-IR" dirty="0">
                <a:cs typeface="B Mitra" panose="00000700000000000000" pitchFamily="2" charset="-78"/>
              </a:rPr>
              <a:t>شاخص قـد برای سن این کـودک در محدوده طبیعی است</a:t>
            </a:r>
            <a:r>
              <a:rPr lang="fa-IR" dirty="0" smtClean="0">
                <a:cs typeface="B Mitra" panose="00000700000000000000" pitchFamily="2" charset="-78"/>
              </a:rPr>
              <a:t>.</a:t>
            </a:r>
            <a:endParaRPr lang="en-US" dirty="0">
              <a:cs typeface="B Mitra" panose="00000700000000000000" pitchFamily="2" charset="-78"/>
            </a:endParaRPr>
          </a:p>
        </p:txBody>
      </p:sp>
    </p:spTree>
    <p:extLst>
      <p:ext uri="{BB962C8B-B14F-4D97-AF65-F5344CB8AC3E}">
        <p14:creationId xmlns:p14="http://schemas.microsoft.com/office/powerpoint/2010/main" val="71308033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1971" y="811369"/>
            <a:ext cx="11513713" cy="5718220"/>
          </a:xfrm>
        </p:spPr>
        <p:txBody>
          <a:bodyPr>
            <a:normAutofit fontScale="85000" lnSpcReduction="20000"/>
          </a:bodyPr>
          <a:lstStyle/>
          <a:p>
            <a:pPr algn="just" rtl="1">
              <a:lnSpc>
                <a:spcPct val="150000"/>
              </a:lnSpc>
            </a:pPr>
            <a:r>
              <a:rPr lang="fa-IR" dirty="0">
                <a:cs typeface="B Mitra" panose="00000700000000000000" pitchFamily="2" charset="-78"/>
              </a:rPr>
              <a:t>رژیم غذایی جهت حفظ وزن توصیه می شود </a:t>
            </a:r>
          </a:p>
          <a:p>
            <a:pPr algn="just" rtl="1">
              <a:lnSpc>
                <a:spcPct val="150000"/>
              </a:lnSpc>
            </a:pPr>
            <a:r>
              <a:rPr lang="fa-IR" dirty="0">
                <a:cs typeface="B Mitra" panose="00000700000000000000" pitchFamily="2" charset="-78"/>
              </a:rPr>
              <a:t>برای این منظور انرژی مورد نیاز کودک را بر مبنای قد او محاسبه می نماییم اما از کل انرژی محاسبه شده چیزی کم نمی </a:t>
            </a:r>
            <a:r>
              <a:rPr lang="fa-IR" dirty="0" smtClean="0">
                <a:cs typeface="B Mitra" panose="00000700000000000000" pitchFamily="2" charset="-78"/>
              </a:rPr>
              <a:t>کنیم. به </a:t>
            </a:r>
            <a:r>
              <a:rPr lang="fa-IR" dirty="0">
                <a:cs typeface="B Mitra" panose="00000700000000000000" pitchFamily="2" charset="-78"/>
              </a:rPr>
              <a:t>تدریج که قد کودک بلند می شود با توجه به اینکه کودک کالری اضافه بر نیاز خود دریافت نمی کند وزن او متناسب با قدش خواهد </a:t>
            </a:r>
            <a:r>
              <a:rPr lang="fa-IR" dirty="0" smtClean="0">
                <a:cs typeface="B Mitra" panose="00000700000000000000" pitchFamily="2" charset="-78"/>
              </a:rPr>
              <a:t>شد.</a:t>
            </a:r>
            <a:endParaRPr lang="fa-IR" dirty="0">
              <a:cs typeface="B Mitra" panose="00000700000000000000" pitchFamily="2" charset="-78"/>
            </a:endParaRPr>
          </a:p>
          <a:p>
            <a:pPr marL="0" indent="0" rtl="1">
              <a:lnSpc>
                <a:spcPct val="150000"/>
              </a:lnSpc>
              <a:buNone/>
            </a:pPr>
            <a:r>
              <a:rPr lang="en-US" dirty="0" smtClean="0">
                <a:cs typeface="B Mitra" panose="00000700000000000000" pitchFamily="2" charset="-78"/>
              </a:rPr>
              <a:t>kcal</a:t>
            </a:r>
            <a:r>
              <a:rPr lang="fa-IR" dirty="0" smtClean="0">
                <a:cs typeface="B Mitra" panose="00000700000000000000" pitchFamily="2" charset="-78"/>
              </a:rPr>
              <a:t>   </a:t>
            </a:r>
            <a:r>
              <a:rPr lang="fa-IR" dirty="0">
                <a:cs typeface="B Mitra" panose="00000700000000000000" pitchFamily="2" charset="-78"/>
              </a:rPr>
              <a:t>1860 = 15×124=</a:t>
            </a:r>
            <a:r>
              <a:rPr lang="fa-IR" b="1" dirty="0">
                <a:cs typeface="B Mitra" panose="00000700000000000000" pitchFamily="2" charset="-78"/>
              </a:rPr>
              <a:t>کل انرژی مورد نیاز</a:t>
            </a:r>
            <a:r>
              <a:rPr lang="fa-IR" dirty="0">
                <a:cs typeface="B Mitra" panose="00000700000000000000" pitchFamily="2" charset="-78"/>
              </a:rPr>
              <a:t>    </a:t>
            </a:r>
            <a:endParaRPr lang="en-US" dirty="0">
              <a:cs typeface="B Mitra" panose="00000700000000000000" pitchFamily="2" charset="-78"/>
            </a:endParaRPr>
          </a:p>
          <a:p>
            <a:pPr marL="0" indent="0" rtl="1">
              <a:lnSpc>
                <a:spcPct val="150000"/>
              </a:lnSpc>
              <a:buNone/>
            </a:pPr>
            <a:r>
              <a:rPr lang="en-US" dirty="0" smtClean="0">
                <a:cs typeface="B Mitra" panose="00000700000000000000" pitchFamily="2" charset="-78"/>
              </a:rPr>
              <a:t>gr</a:t>
            </a:r>
            <a:r>
              <a:rPr lang="fa-IR" dirty="0" smtClean="0">
                <a:cs typeface="B Mitra" panose="00000700000000000000" pitchFamily="2" charset="-78"/>
              </a:rPr>
              <a:t> </a:t>
            </a:r>
            <a:r>
              <a:rPr lang="fa-IR" dirty="0">
                <a:cs typeface="B Mitra" panose="00000700000000000000" pitchFamily="2" charset="-78"/>
              </a:rPr>
              <a:t>79=4÷316=</a:t>
            </a:r>
            <a:r>
              <a:rPr lang="fa-IR" b="1" dirty="0">
                <a:cs typeface="B Mitra" panose="00000700000000000000" pitchFamily="2" charset="-78"/>
              </a:rPr>
              <a:t>17/0</a:t>
            </a:r>
            <a:r>
              <a:rPr lang="fa-IR" dirty="0">
                <a:cs typeface="B Mitra" panose="00000700000000000000" pitchFamily="2" charset="-78"/>
              </a:rPr>
              <a:t>×1860=</a:t>
            </a:r>
            <a:r>
              <a:rPr lang="fa-IR" b="1" dirty="0">
                <a:cs typeface="B Mitra" panose="00000700000000000000" pitchFamily="2" charset="-78"/>
              </a:rPr>
              <a:t>کل پروتئین مورد نیاز</a:t>
            </a:r>
            <a:r>
              <a:rPr lang="fa-IR" dirty="0">
                <a:cs typeface="B Mitra" panose="00000700000000000000" pitchFamily="2" charset="-78"/>
              </a:rPr>
              <a:t> </a:t>
            </a:r>
            <a:endParaRPr lang="en-US" dirty="0">
              <a:cs typeface="B Mitra" panose="00000700000000000000" pitchFamily="2" charset="-78"/>
            </a:endParaRPr>
          </a:p>
          <a:p>
            <a:pPr marL="0" indent="0" rtl="1">
              <a:lnSpc>
                <a:spcPct val="150000"/>
              </a:lnSpc>
              <a:buNone/>
            </a:pPr>
            <a:r>
              <a:rPr lang="fa-IR" dirty="0">
                <a:cs typeface="B Mitra" panose="00000700000000000000" pitchFamily="2" charset="-78"/>
              </a:rPr>
              <a:t>   </a:t>
            </a:r>
            <a:r>
              <a:rPr lang="en-US" dirty="0">
                <a:cs typeface="B Mitra" panose="00000700000000000000" pitchFamily="2" charset="-78"/>
              </a:rPr>
              <a:t>gr</a:t>
            </a:r>
            <a:r>
              <a:rPr lang="fa-IR" dirty="0">
                <a:cs typeface="B Mitra" panose="00000700000000000000" pitchFamily="2" charset="-78"/>
              </a:rPr>
              <a:t> 246=4÷986=53/0×1860=</a:t>
            </a:r>
            <a:r>
              <a:rPr lang="fa-IR" b="1" dirty="0">
                <a:cs typeface="B Mitra" panose="00000700000000000000" pitchFamily="2" charset="-78"/>
              </a:rPr>
              <a:t>کل کربوهیدرات مورد نیاز</a:t>
            </a:r>
            <a:endParaRPr lang="en-US" dirty="0">
              <a:cs typeface="B Mitra" panose="00000700000000000000" pitchFamily="2" charset="-78"/>
            </a:endParaRPr>
          </a:p>
          <a:p>
            <a:pPr marL="0" indent="0" rtl="1">
              <a:lnSpc>
                <a:spcPct val="150000"/>
              </a:lnSpc>
              <a:buNone/>
            </a:pPr>
            <a:r>
              <a:rPr lang="fa-IR" dirty="0" smtClean="0">
                <a:cs typeface="B Mitra" panose="00000700000000000000" pitchFamily="2" charset="-78"/>
              </a:rPr>
              <a:t>   </a:t>
            </a:r>
            <a:r>
              <a:rPr lang="en-US" dirty="0">
                <a:cs typeface="B Mitra" panose="00000700000000000000" pitchFamily="2" charset="-78"/>
              </a:rPr>
              <a:t>gr</a:t>
            </a:r>
            <a:r>
              <a:rPr lang="fa-IR" dirty="0">
                <a:cs typeface="B Mitra" panose="00000700000000000000" pitchFamily="2" charset="-78"/>
              </a:rPr>
              <a:t> 62=9÷558=30/0×1860=</a:t>
            </a:r>
            <a:r>
              <a:rPr lang="fa-IR" b="1" dirty="0">
                <a:cs typeface="B Mitra" panose="00000700000000000000" pitchFamily="2" charset="-78"/>
              </a:rPr>
              <a:t>کل چربی مورد </a:t>
            </a:r>
            <a:r>
              <a:rPr lang="fa-IR" b="1" dirty="0" smtClean="0">
                <a:cs typeface="B Mitra" panose="00000700000000000000" pitchFamily="2" charset="-78"/>
              </a:rPr>
              <a:t>نیاز</a:t>
            </a:r>
            <a:endParaRPr lang="en-US" b="1" dirty="0" smtClean="0">
              <a:cs typeface="B Mitra" panose="00000700000000000000" pitchFamily="2" charset="-78"/>
            </a:endParaRPr>
          </a:p>
          <a:p>
            <a:pPr marL="0" indent="0" algn="r" rtl="1">
              <a:lnSpc>
                <a:spcPct val="150000"/>
              </a:lnSpc>
              <a:buNone/>
            </a:pPr>
            <a:r>
              <a:rPr lang="fa-IR" dirty="0">
                <a:cs typeface="B Mitra" panose="00000700000000000000" pitchFamily="2" charset="-78"/>
              </a:rPr>
              <a:t>باید توجه داشت در کودکان و نوجوانان، هنگامیکه قد آنها افزایش می یابد لازم است انرژی مورد نیاز آنها مجددأ محاسبه گردد و رژیم غذایی آنها مجددأ تنظیم شود.</a:t>
            </a:r>
          </a:p>
          <a:p>
            <a:pPr marL="0" indent="0" algn="r" rtl="1">
              <a:lnSpc>
                <a:spcPct val="150000"/>
              </a:lnSpc>
              <a:buNone/>
            </a:pPr>
            <a:endParaRPr lang="en-US" dirty="0">
              <a:cs typeface="B Mitra" panose="00000700000000000000" pitchFamily="2" charset="-78"/>
            </a:endParaRPr>
          </a:p>
        </p:txBody>
      </p:sp>
    </p:spTree>
    <p:extLst>
      <p:ext uri="{BB962C8B-B14F-4D97-AF65-F5344CB8AC3E}">
        <p14:creationId xmlns:p14="http://schemas.microsoft.com/office/powerpoint/2010/main" val="1439064194"/>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1819" y="798490"/>
            <a:ext cx="11668259" cy="5808372"/>
          </a:xfrm>
        </p:spPr>
        <p:txBody>
          <a:bodyPr>
            <a:normAutofit fontScale="92500" lnSpcReduction="10000"/>
          </a:bodyPr>
          <a:lstStyle/>
          <a:p>
            <a:pPr algn="just" rtl="1">
              <a:lnSpc>
                <a:spcPct val="150000"/>
              </a:lnSpc>
            </a:pPr>
            <a:r>
              <a:rPr lang="fa-IR" dirty="0">
                <a:cs typeface="B Mitra" panose="00000700000000000000" pitchFamily="2" charset="-78"/>
              </a:rPr>
              <a:t>مثال </a:t>
            </a:r>
            <a:r>
              <a:rPr lang="fa-IR" dirty="0" smtClean="0">
                <a:cs typeface="B Mitra" panose="00000700000000000000" pitchFamily="2" charset="-78"/>
              </a:rPr>
              <a:t>4</a:t>
            </a:r>
            <a:endParaRPr lang="fa-IR" dirty="0">
              <a:cs typeface="B Mitra" panose="00000700000000000000" pitchFamily="2" charset="-78"/>
            </a:endParaRPr>
          </a:p>
          <a:p>
            <a:pPr algn="just" rtl="1">
              <a:lnSpc>
                <a:spcPct val="150000"/>
              </a:lnSpc>
            </a:pPr>
            <a:r>
              <a:rPr lang="fa-IR" dirty="0">
                <a:cs typeface="B Mitra" panose="00000700000000000000" pitchFamily="2" charset="-78"/>
              </a:rPr>
              <a:t>پسر </a:t>
            </a:r>
            <a:r>
              <a:rPr lang="fa-IR" dirty="0" smtClean="0">
                <a:cs typeface="B Mitra" panose="00000700000000000000" pitchFamily="2" charset="-78"/>
              </a:rPr>
              <a:t>هفت و نیم </a:t>
            </a:r>
            <a:r>
              <a:rPr lang="fa-IR" dirty="0">
                <a:cs typeface="B Mitra" panose="00000700000000000000" pitchFamily="2" charset="-78"/>
              </a:rPr>
              <a:t>ساله ای است که وزن او 32 کیلوگرم و قد او 124 سانتی متر </a:t>
            </a:r>
            <a:r>
              <a:rPr lang="fa-IR" dirty="0" smtClean="0">
                <a:cs typeface="B Mitra" panose="00000700000000000000" pitchFamily="2" charset="-78"/>
              </a:rPr>
              <a:t>است. والدین </a:t>
            </a:r>
            <a:r>
              <a:rPr lang="fa-IR" dirty="0">
                <a:cs typeface="B Mitra" panose="00000700000000000000" pitchFamily="2" charset="-78"/>
              </a:rPr>
              <a:t>این کودک بدلیل آنکه کودکشان دچار چاقی شده است به کلینیک رژیم درمانی مراجعه نموده </a:t>
            </a:r>
            <a:r>
              <a:rPr lang="fa-IR" dirty="0" smtClean="0">
                <a:cs typeface="B Mitra" panose="00000700000000000000" pitchFamily="2" charset="-78"/>
              </a:rPr>
              <a:t>اند. برای </a:t>
            </a:r>
            <a:r>
              <a:rPr lang="fa-IR" dirty="0">
                <a:cs typeface="B Mitra" panose="00000700000000000000" pitchFamily="2" charset="-78"/>
              </a:rPr>
              <a:t>این کودک چاق که قد او مناسب می باشد رژیم غذایی مناسبی تنظیم </a:t>
            </a:r>
            <a:r>
              <a:rPr lang="fa-IR" dirty="0" smtClean="0">
                <a:cs typeface="B Mitra" panose="00000700000000000000" pitchFamily="2" charset="-78"/>
              </a:rPr>
              <a:t>نمایید.</a:t>
            </a:r>
            <a:endParaRPr lang="fa-IR" dirty="0">
              <a:cs typeface="B Mitra" panose="00000700000000000000" pitchFamily="2" charset="-78"/>
            </a:endParaRPr>
          </a:p>
          <a:p>
            <a:pPr marL="0" indent="0" rtl="1">
              <a:lnSpc>
                <a:spcPct val="150000"/>
              </a:lnSpc>
              <a:buNone/>
            </a:pPr>
            <a:r>
              <a:rPr lang="fa-IR" dirty="0">
                <a:cs typeface="B Mitra" panose="00000700000000000000" pitchFamily="2" charset="-78"/>
              </a:rPr>
              <a:t> 21 = </a:t>
            </a:r>
            <a:r>
              <a:rPr lang="en-US" dirty="0">
                <a:cs typeface="B Mitra" panose="00000700000000000000" pitchFamily="2" charset="-78"/>
              </a:rPr>
              <a:t>BMI</a:t>
            </a:r>
          </a:p>
          <a:p>
            <a:pPr algn="just" rtl="1">
              <a:lnSpc>
                <a:spcPct val="150000"/>
              </a:lnSpc>
            </a:pPr>
            <a:r>
              <a:rPr lang="fa-IR" dirty="0">
                <a:cs typeface="B Mitra" panose="00000700000000000000" pitchFamily="2" charset="-78"/>
              </a:rPr>
              <a:t> </a:t>
            </a:r>
            <a:r>
              <a:rPr lang="fa-IR" b="1" dirty="0" smtClean="0">
                <a:cs typeface="B Mitra" panose="00000700000000000000" pitchFamily="2" charset="-78"/>
              </a:rPr>
              <a:t>بدلیل </a:t>
            </a:r>
            <a:r>
              <a:rPr lang="fa-IR" b="1" dirty="0">
                <a:cs typeface="B Mitra" panose="00000700000000000000" pitchFamily="2" charset="-78"/>
              </a:rPr>
              <a:t>اینکه بر اساس </a:t>
            </a:r>
            <a:r>
              <a:rPr lang="en-US" b="1" dirty="0">
                <a:cs typeface="B Mitra" panose="00000700000000000000" pitchFamily="2" charset="-78"/>
              </a:rPr>
              <a:t>BMI</a:t>
            </a:r>
            <a:r>
              <a:rPr lang="fa-IR" b="1" dirty="0">
                <a:cs typeface="B Mitra" panose="00000700000000000000" pitchFamily="2" charset="-78"/>
              </a:rPr>
              <a:t> برای سن این کودک چاق می باشد لذا برای این کودک کاهش وزنی معادل با نیم کیلوگرم در ماه توصیه می گردد . </a:t>
            </a:r>
            <a:endParaRPr lang="en-US" dirty="0">
              <a:cs typeface="B Mitra" panose="00000700000000000000" pitchFamily="2" charset="-78"/>
            </a:endParaRPr>
          </a:p>
          <a:p>
            <a:pPr algn="just" rtl="1">
              <a:lnSpc>
                <a:spcPct val="150000"/>
              </a:lnSpc>
            </a:pPr>
            <a:r>
              <a:rPr lang="fa-IR" b="1" dirty="0">
                <a:cs typeface="B Mitra" panose="00000700000000000000" pitchFamily="2" charset="-78"/>
              </a:rPr>
              <a:t>جهت کاهش وزن معادل با نیم کیلوگرم در ماه می توانیم روزانه حداکثر حدود 125 کیلوکالری از کل انرژی مورد نیاز آنها در رژیم غذایی کسر نماییم .</a:t>
            </a:r>
            <a:endParaRPr lang="en-US" dirty="0">
              <a:cs typeface="B Mitra" panose="00000700000000000000" pitchFamily="2" charset="-78"/>
            </a:endParaRPr>
          </a:p>
          <a:p>
            <a:pPr algn="just" rtl="1">
              <a:lnSpc>
                <a:spcPct val="150000"/>
              </a:lnSpc>
            </a:pPr>
            <a:endParaRPr lang="en-US" dirty="0">
              <a:cs typeface="B Mitra" panose="00000700000000000000" pitchFamily="2" charset="-78"/>
            </a:endParaRPr>
          </a:p>
        </p:txBody>
      </p:sp>
    </p:spTree>
    <p:extLst>
      <p:ext uri="{BB962C8B-B14F-4D97-AF65-F5344CB8AC3E}">
        <p14:creationId xmlns:p14="http://schemas.microsoft.com/office/powerpoint/2010/main" val="14731734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1820" y="682580"/>
            <a:ext cx="11629622" cy="5859888"/>
          </a:xfrm>
        </p:spPr>
        <p:txBody>
          <a:bodyPr>
            <a:normAutofit fontScale="92500" lnSpcReduction="10000"/>
          </a:bodyPr>
          <a:lstStyle/>
          <a:p>
            <a:pPr algn="just" rtl="1">
              <a:lnSpc>
                <a:spcPct val="150000"/>
              </a:lnSpc>
            </a:pPr>
            <a:r>
              <a:rPr lang="fa-IR" dirty="0">
                <a:cs typeface="B Mitra" panose="00000700000000000000" pitchFamily="2" charset="-78"/>
              </a:rPr>
              <a:t>در ایران </a:t>
            </a:r>
            <a:r>
              <a:rPr lang="fa-IR" dirty="0" smtClean="0">
                <a:cs typeface="B Mitra" panose="00000700000000000000" pitchFamily="2" charset="-78"/>
              </a:rPr>
              <a:t>طبق </a:t>
            </a:r>
            <a:r>
              <a:rPr lang="fa-IR" dirty="0">
                <a:cs typeface="B Mitra" panose="00000700000000000000" pitchFamily="2" charset="-78"/>
              </a:rPr>
              <a:t>آمار به دست آمده از سامانه پرونده الکترونیک سلامت، </a:t>
            </a:r>
            <a:endParaRPr lang="fa-IR" dirty="0" smtClean="0">
              <a:cs typeface="B Mitra" panose="00000700000000000000" pitchFamily="2" charset="-78"/>
            </a:endParaRPr>
          </a:p>
          <a:p>
            <a:pPr algn="just" rtl="1">
              <a:lnSpc>
                <a:spcPct val="150000"/>
              </a:lnSpc>
            </a:pPr>
            <a:r>
              <a:rPr lang="fa-IR" dirty="0" smtClean="0">
                <a:cs typeface="B Mitra" panose="00000700000000000000" pitchFamily="2" charset="-78"/>
              </a:rPr>
              <a:t>در </a:t>
            </a:r>
            <a:r>
              <a:rPr lang="fa-IR" dirty="0">
                <a:cs typeface="B Mitra" panose="00000700000000000000" pitchFamily="2" charset="-78"/>
              </a:rPr>
              <a:t>سال های 1401 و 1402 به ترتیب 48 و 50 درصد بزرگسالان مبتلا به اضافه وزن یا چاقی هستند. </a:t>
            </a:r>
            <a:endParaRPr lang="fa-IR" dirty="0" smtClean="0">
              <a:cs typeface="B Mitra" panose="00000700000000000000" pitchFamily="2" charset="-78"/>
            </a:endParaRPr>
          </a:p>
          <a:p>
            <a:pPr algn="just" rtl="1">
              <a:lnSpc>
                <a:spcPct val="150000"/>
              </a:lnSpc>
            </a:pPr>
            <a:r>
              <a:rPr lang="fa-IR" dirty="0" smtClean="0">
                <a:cs typeface="B Mitra" panose="00000700000000000000" pitchFamily="2" charset="-78"/>
              </a:rPr>
              <a:t>اضافه </a:t>
            </a:r>
            <a:r>
              <a:rPr lang="fa-IR" dirty="0">
                <a:cs typeface="B Mitra" panose="00000700000000000000" pitchFamily="2" charset="-78"/>
              </a:rPr>
              <a:t>وزن و چاقی در نوجوانان نیز در سال های 1401 و 1402 به ترتیب 14.93 و 16.59 درصد گزارش شده </a:t>
            </a:r>
            <a:r>
              <a:rPr lang="fa-IR" dirty="0" smtClean="0">
                <a:cs typeface="B Mitra" panose="00000700000000000000" pitchFamily="2" charset="-78"/>
              </a:rPr>
              <a:t>است. </a:t>
            </a:r>
          </a:p>
          <a:p>
            <a:pPr algn="just" rtl="1">
              <a:lnSpc>
                <a:spcPct val="150000"/>
              </a:lnSpc>
            </a:pPr>
            <a:r>
              <a:rPr lang="fa-IR" dirty="0">
                <a:cs typeface="B Mitra" panose="00000700000000000000" pitchFamily="2" charset="-78"/>
              </a:rPr>
              <a:t>علیرغم این که ایران در تولید 15 محصول اصلی باغی در دنیا مقام نخست تا دهم را دارد و بیش از 4 درصد میوه و مرکبات جهان را تولید می کند، </a:t>
            </a:r>
            <a:endParaRPr lang="fa-IR" dirty="0" smtClean="0">
              <a:cs typeface="B Mitra" panose="00000700000000000000" pitchFamily="2" charset="-78"/>
            </a:endParaRPr>
          </a:p>
          <a:p>
            <a:pPr algn="just" rtl="1">
              <a:lnSpc>
                <a:spcPct val="150000"/>
              </a:lnSpc>
            </a:pPr>
            <a:r>
              <a:rPr lang="fa-IR" dirty="0" smtClean="0">
                <a:cs typeface="B Mitra" panose="00000700000000000000" pitchFamily="2" charset="-78"/>
              </a:rPr>
              <a:t>مصرف </a:t>
            </a:r>
            <a:r>
              <a:rPr lang="fa-IR" dirty="0">
                <a:cs typeface="B Mitra" panose="00000700000000000000" pitchFamily="2" charset="-78"/>
              </a:rPr>
              <a:t>میوه و سبزی در کشورمان کمتر از استاندارد جهانی است: </a:t>
            </a:r>
            <a:endParaRPr lang="fa-IR" dirty="0" smtClean="0">
              <a:cs typeface="B Mitra" panose="00000700000000000000" pitchFamily="2" charset="-78"/>
            </a:endParaRPr>
          </a:p>
          <a:p>
            <a:pPr algn="just" rtl="1">
              <a:lnSpc>
                <a:spcPct val="150000"/>
              </a:lnSpc>
            </a:pPr>
            <a:r>
              <a:rPr lang="fa-IR" dirty="0" smtClean="0">
                <a:cs typeface="B Mitra" panose="00000700000000000000" pitchFamily="2" charset="-78"/>
              </a:rPr>
              <a:t>سرانه </a:t>
            </a:r>
            <a:r>
              <a:rPr lang="fa-IR" dirty="0">
                <a:cs typeface="B Mitra" panose="00000700000000000000" pitchFamily="2" charset="-78"/>
              </a:rPr>
              <a:t>مصرف سالانه میوه و سبزی در ایران 30 و در جهان 120 کیلوگرم است به عبارت دیگر بجای مصرف روزانه حداقل 400 گرم میوه و سبزی، حدود 100 گرم مصرف می شود.</a:t>
            </a:r>
            <a:endParaRPr lang="en-US" dirty="0">
              <a:cs typeface="B Mitra" panose="00000700000000000000" pitchFamily="2" charset="-78"/>
            </a:endParaRPr>
          </a:p>
          <a:p>
            <a:pPr algn="just" rtl="1">
              <a:lnSpc>
                <a:spcPct val="150000"/>
              </a:lnSpc>
            </a:pPr>
            <a:endParaRPr lang="en-US" dirty="0">
              <a:cs typeface="B Mitra" panose="00000700000000000000" pitchFamily="2" charset="-78"/>
            </a:endParaRPr>
          </a:p>
        </p:txBody>
      </p:sp>
    </p:spTree>
    <p:extLst>
      <p:ext uri="{BB962C8B-B14F-4D97-AF65-F5344CB8AC3E}">
        <p14:creationId xmlns:p14="http://schemas.microsoft.com/office/powerpoint/2010/main" val="4037905647"/>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1971" y="798490"/>
            <a:ext cx="11552349" cy="5808372"/>
          </a:xfrm>
        </p:spPr>
        <p:txBody>
          <a:bodyPr/>
          <a:lstStyle/>
          <a:p>
            <a:pPr marL="0" indent="0" rtl="1">
              <a:lnSpc>
                <a:spcPct val="150000"/>
              </a:lnSpc>
              <a:buNone/>
            </a:pPr>
            <a:r>
              <a:rPr lang="en-US" dirty="0" smtClean="0">
                <a:cs typeface="B Mitra" panose="00000700000000000000" pitchFamily="2" charset="-78"/>
              </a:rPr>
              <a:t>kcal</a:t>
            </a:r>
            <a:r>
              <a:rPr lang="fa-IR" dirty="0" smtClean="0">
                <a:cs typeface="B Mitra" panose="00000700000000000000" pitchFamily="2" charset="-78"/>
              </a:rPr>
              <a:t>   </a:t>
            </a:r>
            <a:r>
              <a:rPr lang="fa-IR" dirty="0">
                <a:cs typeface="B Mitra" panose="00000700000000000000" pitchFamily="2" charset="-78"/>
              </a:rPr>
              <a:t>1860 = 15×124=</a:t>
            </a:r>
            <a:r>
              <a:rPr lang="fa-IR" b="1" dirty="0">
                <a:cs typeface="B Mitra" panose="00000700000000000000" pitchFamily="2" charset="-78"/>
              </a:rPr>
              <a:t>کل انرژی مورد نیاز</a:t>
            </a:r>
            <a:r>
              <a:rPr lang="fa-IR" dirty="0">
                <a:cs typeface="B Mitra" panose="00000700000000000000" pitchFamily="2" charset="-78"/>
              </a:rPr>
              <a:t>   </a:t>
            </a:r>
            <a:endParaRPr lang="en-US" dirty="0">
              <a:cs typeface="B Mitra" panose="00000700000000000000" pitchFamily="2" charset="-78"/>
            </a:endParaRPr>
          </a:p>
          <a:p>
            <a:pPr marL="0" indent="0" rtl="1">
              <a:lnSpc>
                <a:spcPct val="150000"/>
              </a:lnSpc>
              <a:buNone/>
            </a:pPr>
            <a:r>
              <a:rPr lang="fa-IR" dirty="0">
                <a:cs typeface="B Mitra" panose="00000700000000000000" pitchFamily="2" charset="-78"/>
              </a:rPr>
              <a:t>        </a:t>
            </a:r>
            <a:r>
              <a:rPr lang="en-US" dirty="0" smtClean="0">
                <a:cs typeface="B Mitra" panose="00000700000000000000" pitchFamily="2" charset="-78"/>
              </a:rPr>
              <a:t>kcal</a:t>
            </a:r>
            <a:r>
              <a:rPr lang="fa-IR" dirty="0" smtClean="0">
                <a:cs typeface="B Mitra" panose="00000700000000000000" pitchFamily="2" charset="-78"/>
              </a:rPr>
              <a:t>   </a:t>
            </a:r>
            <a:r>
              <a:rPr lang="fa-IR" dirty="0">
                <a:cs typeface="B Mitra" panose="00000700000000000000" pitchFamily="2" charset="-78"/>
              </a:rPr>
              <a:t>1735= 125 </a:t>
            </a:r>
            <a:r>
              <a:rPr lang="en-US" dirty="0" smtClean="0">
                <a:cs typeface="B Mitra" panose="00000700000000000000" pitchFamily="2" charset="-78"/>
              </a:rPr>
              <a:t>-</a:t>
            </a:r>
            <a:r>
              <a:rPr lang="fa-IR" dirty="0" smtClean="0">
                <a:cs typeface="B Mitra" panose="00000700000000000000" pitchFamily="2" charset="-78"/>
              </a:rPr>
              <a:t>1860=</a:t>
            </a:r>
            <a:r>
              <a:rPr lang="fa-IR" b="1" dirty="0" smtClean="0">
                <a:cs typeface="B Mitra" panose="00000700000000000000" pitchFamily="2" charset="-78"/>
              </a:rPr>
              <a:t>کل </a:t>
            </a:r>
            <a:r>
              <a:rPr lang="fa-IR" b="1" dirty="0">
                <a:cs typeface="B Mitra" panose="00000700000000000000" pitchFamily="2" charset="-78"/>
              </a:rPr>
              <a:t>انرژی تجویز شده </a:t>
            </a:r>
            <a:r>
              <a:rPr lang="fa-IR" dirty="0">
                <a:cs typeface="B Mitra" panose="00000700000000000000" pitchFamily="2" charset="-78"/>
              </a:rPr>
              <a:t>   </a:t>
            </a:r>
            <a:endParaRPr lang="en-US" dirty="0">
              <a:cs typeface="B Mitra" panose="00000700000000000000" pitchFamily="2" charset="-78"/>
            </a:endParaRPr>
          </a:p>
          <a:p>
            <a:pPr marL="0" indent="0" rtl="1">
              <a:lnSpc>
                <a:spcPct val="150000"/>
              </a:lnSpc>
              <a:buNone/>
            </a:pPr>
            <a:r>
              <a:rPr lang="en-US" dirty="0" smtClean="0">
                <a:cs typeface="B Mitra" panose="00000700000000000000" pitchFamily="2" charset="-78"/>
              </a:rPr>
              <a:t>gr</a:t>
            </a:r>
            <a:r>
              <a:rPr lang="fa-IR" dirty="0" smtClean="0">
                <a:cs typeface="B Mitra" panose="00000700000000000000" pitchFamily="2" charset="-78"/>
              </a:rPr>
              <a:t> </a:t>
            </a:r>
            <a:r>
              <a:rPr lang="fa-IR" dirty="0">
                <a:cs typeface="B Mitra" panose="00000700000000000000" pitchFamily="2" charset="-78"/>
              </a:rPr>
              <a:t>78=4÷312=18/0×1735=</a:t>
            </a:r>
            <a:r>
              <a:rPr lang="fa-IR" b="1" dirty="0">
                <a:cs typeface="B Mitra" panose="00000700000000000000" pitchFamily="2" charset="-78"/>
              </a:rPr>
              <a:t>کل پروتئین مورد نیاز</a:t>
            </a:r>
            <a:endParaRPr lang="en-US" dirty="0">
              <a:cs typeface="B Mitra" panose="00000700000000000000" pitchFamily="2" charset="-78"/>
            </a:endParaRPr>
          </a:p>
          <a:p>
            <a:pPr marL="0" indent="0" rtl="1">
              <a:lnSpc>
                <a:spcPct val="150000"/>
              </a:lnSpc>
              <a:buNone/>
            </a:pPr>
            <a:r>
              <a:rPr lang="fa-IR" dirty="0">
                <a:cs typeface="B Mitra" panose="00000700000000000000" pitchFamily="2" charset="-78"/>
              </a:rPr>
              <a:t>      </a:t>
            </a:r>
            <a:r>
              <a:rPr lang="en-US" dirty="0">
                <a:cs typeface="B Mitra" panose="00000700000000000000" pitchFamily="2" charset="-78"/>
              </a:rPr>
              <a:t>gr</a:t>
            </a:r>
            <a:r>
              <a:rPr lang="fa-IR" dirty="0">
                <a:cs typeface="B Mitra" panose="00000700000000000000" pitchFamily="2" charset="-78"/>
              </a:rPr>
              <a:t> 225=4÷902=52/0×1735=</a:t>
            </a:r>
            <a:r>
              <a:rPr lang="fa-IR" b="1" dirty="0">
                <a:cs typeface="B Mitra" panose="00000700000000000000" pitchFamily="2" charset="-78"/>
              </a:rPr>
              <a:t>کل کربوهیدرات مورد نیاز</a:t>
            </a:r>
            <a:endParaRPr lang="en-US" dirty="0">
              <a:cs typeface="B Mitra" panose="00000700000000000000" pitchFamily="2" charset="-78"/>
            </a:endParaRPr>
          </a:p>
          <a:p>
            <a:pPr marL="0" indent="0" rtl="1">
              <a:lnSpc>
                <a:spcPct val="150000"/>
              </a:lnSpc>
              <a:buNone/>
            </a:pPr>
            <a:r>
              <a:rPr lang="fa-IR" dirty="0">
                <a:cs typeface="B Mitra" panose="00000700000000000000" pitchFamily="2" charset="-78"/>
              </a:rPr>
              <a:t>   </a:t>
            </a:r>
            <a:r>
              <a:rPr lang="en-US" dirty="0">
                <a:cs typeface="B Mitra" panose="00000700000000000000" pitchFamily="2" charset="-78"/>
              </a:rPr>
              <a:t>gr</a:t>
            </a:r>
            <a:r>
              <a:rPr lang="fa-IR" dirty="0">
                <a:cs typeface="B Mitra" panose="00000700000000000000" pitchFamily="2" charset="-78"/>
              </a:rPr>
              <a:t> 58=9÷520=30/0×1735=</a:t>
            </a:r>
            <a:r>
              <a:rPr lang="fa-IR" b="1" dirty="0">
                <a:cs typeface="B Mitra" panose="00000700000000000000" pitchFamily="2" charset="-78"/>
              </a:rPr>
              <a:t>کل چربی مورد نیاز</a:t>
            </a:r>
            <a:endParaRPr lang="en-US" dirty="0">
              <a:cs typeface="B Mitra" panose="00000700000000000000" pitchFamily="2" charset="-78"/>
            </a:endParaRPr>
          </a:p>
          <a:p>
            <a:pPr marL="0" indent="0" rtl="1">
              <a:lnSpc>
                <a:spcPct val="150000"/>
              </a:lnSpc>
              <a:buNone/>
            </a:pPr>
            <a:endParaRPr lang="en-US" dirty="0">
              <a:cs typeface="B Mitra" panose="00000700000000000000" pitchFamily="2" charset="-78"/>
            </a:endParaRPr>
          </a:p>
        </p:txBody>
      </p:sp>
    </p:spTree>
    <p:extLst>
      <p:ext uri="{BB962C8B-B14F-4D97-AF65-F5344CB8AC3E}">
        <p14:creationId xmlns:p14="http://schemas.microsoft.com/office/powerpoint/2010/main" val="306519052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5" name="Picture 4"/>
          <p:cNvPicPr>
            <a:picLocks noChangeAspect="1"/>
          </p:cNvPicPr>
          <p:nvPr/>
        </p:nvPicPr>
        <p:blipFill>
          <a:blip r:embed="rId2"/>
          <a:stretch>
            <a:fillRect/>
          </a:stretch>
        </p:blipFill>
        <p:spPr>
          <a:xfrm>
            <a:off x="1564090" y="590844"/>
            <a:ext cx="8943198" cy="5889830"/>
          </a:xfrm>
          <a:prstGeom prst="rect">
            <a:avLst/>
          </a:prstGeom>
        </p:spPr>
      </p:pic>
    </p:spTree>
    <p:extLst>
      <p:ext uri="{BB962C8B-B14F-4D97-AF65-F5344CB8AC3E}">
        <p14:creationId xmlns:p14="http://schemas.microsoft.com/office/powerpoint/2010/main" val="1022349464"/>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2246585" y="222903"/>
            <a:ext cx="7293780" cy="6388912"/>
          </a:xfrm>
          <a:prstGeom prst="rect">
            <a:avLst/>
          </a:prstGeom>
        </p:spPr>
      </p:pic>
    </p:spTree>
    <p:extLst>
      <p:ext uri="{BB962C8B-B14F-4D97-AF65-F5344CB8AC3E}">
        <p14:creationId xmlns:p14="http://schemas.microsoft.com/office/powerpoint/2010/main" val="3798651237"/>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838200" y="928468"/>
            <a:ext cx="10320473" cy="4491317"/>
          </a:xfrm>
          <a:prstGeom prst="rect">
            <a:avLst/>
          </a:prstGeom>
        </p:spPr>
      </p:pic>
    </p:spTree>
    <p:extLst>
      <p:ext uri="{BB962C8B-B14F-4D97-AF65-F5344CB8AC3E}">
        <p14:creationId xmlns:p14="http://schemas.microsoft.com/office/powerpoint/2010/main" val="4122965531"/>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7730" y="734096"/>
            <a:ext cx="11513712" cy="5756856"/>
          </a:xfrm>
        </p:spPr>
        <p:txBody>
          <a:bodyPr/>
          <a:lstStyle/>
          <a:p>
            <a:pPr algn="just" rtl="1">
              <a:lnSpc>
                <a:spcPct val="150000"/>
              </a:lnSpc>
            </a:pPr>
            <a:r>
              <a:rPr lang="fa-IR" dirty="0">
                <a:cs typeface="B Mitra" panose="00000700000000000000" pitchFamily="2" charset="-78"/>
              </a:rPr>
              <a:t>در این کیس نوع متفاوتی از برنامه غذایی روزانه را مشاهده می کنید. در این کیس تنها به </a:t>
            </a:r>
            <a:r>
              <a:rPr lang="fa-IR" dirty="0" smtClean="0">
                <a:cs typeface="B Mitra" panose="00000700000000000000" pitchFamily="2" charset="-78"/>
              </a:rPr>
              <a:t>مشخص کردن </a:t>
            </a:r>
            <a:r>
              <a:rPr lang="fa-IR" dirty="0">
                <a:cs typeface="B Mitra" panose="00000700000000000000" pitchFamily="2" charset="-78"/>
              </a:rPr>
              <a:t>واحد های هر گروه غذایی در زمان های متفاوت روز پرداخته شده است و کارشناس باید لیست جانشینی را به کودک و والدین او ارایه کرده و بطور کامل توضیح دهد و حتمأ در مورد نحوه انتخاب مواد غذایی جهت ناهار و شام مثال زده شود . </a:t>
            </a:r>
            <a:endParaRPr lang="fa-IR" dirty="0" smtClean="0">
              <a:cs typeface="B Mitra" panose="00000700000000000000" pitchFamily="2" charset="-78"/>
            </a:endParaRPr>
          </a:p>
          <a:p>
            <a:pPr algn="just" rtl="1">
              <a:lnSpc>
                <a:spcPct val="150000"/>
              </a:lnSpc>
            </a:pPr>
            <a:r>
              <a:rPr lang="fa-IR" dirty="0" smtClean="0">
                <a:cs typeface="B Mitra" panose="00000700000000000000" pitchFamily="2" charset="-78"/>
              </a:rPr>
              <a:t>این </a:t>
            </a:r>
            <a:r>
              <a:rPr lang="fa-IR" dirty="0">
                <a:cs typeface="B Mitra" panose="00000700000000000000" pitchFamily="2" charset="-78"/>
              </a:rPr>
              <a:t>نوع تنظیم برنامه غذایی برای همه مراجعه کننده ها مناسب نیست و ممکن است موجب سردرگمی  و عدم تبعیت از رژیم شود.</a:t>
            </a:r>
            <a:endParaRPr lang="en-US" dirty="0">
              <a:cs typeface="B Mitra" panose="00000700000000000000" pitchFamily="2" charset="-78"/>
            </a:endParaRPr>
          </a:p>
        </p:txBody>
      </p:sp>
    </p:spTree>
    <p:extLst>
      <p:ext uri="{BB962C8B-B14F-4D97-AF65-F5344CB8AC3E}">
        <p14:creationId xmlns:p14="http://schemas.microsoft.com/office/powerpoint/2010/main" val="2372339898"/>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1971" y="746975"/>
            <a:ext cx="11552349" cy="5756856"/>
          </a:xfrm>
        </p:spPr>
        <p:txBody>
          <a:bodyPr>
            <a:normAutofit fontScale="85000" lnSpcReduction="20000"/>
          </a:bodyPr>
          <a:lstStyle/>
          <a:p>
            <a:pPr algn="just" rtl="1">
              <a:lnSpc>
                <a:spcPct val="150000"/>
              </a:lnSpc>
            </a:pPr>
            <a:r>
              <a:rPr lang="fa-IR" dirty="0">
                <a:cs typeface="B Mitra" panose="00000700000000000000" pitchFamily="2" charset="-78"/>
              </a:rPr>
              <a:t>مثال </a:t>
            </a:r>
            <a:r>
              <a:rPr lang="fa-IR" dirty="0" smtClean="0">
                <a:cs typeface="B Mitra" panose="00000700000000000000" pitchFamily="2" charset="-78"/>
              </a:rPr>
              <a:t>5</a:t>
            </a:r>
            <a:endParaRPr lang="fa-IR" dirty="0">
              <a:cs typeface="B Mitra" panose="00000700000000000000" pitchFamily="2" charset="-78"/>
            </a:endParaRPr>
          </a:p>
          <a:p>
            <a:pPr algn="just" rtl="1">
              <a:lnSpc>
                <a:spcPct val="150000"/>
              </a:lnSpc>
            </a:pPr>
            <a:r>
              <a:rPr lang="fa-IR" dirty="0" smtClean="0">
                <a:cs typeface="B Mitra" panose="00000700000000000000" pitchFamily="2" charset="-78"/>
              </a:rPr>
              <a:t>یک </a:t>
            </a:r>
            <a:r>
              <a:rPr lang="fa-IR" dirty="0">
                <a:cs typeface="B Mitra" panose="00000700000000000000" pitchFamily="2" charset="-78"/>
              </a:rPr>
              <a:t>کیس جدید دیگر با رویکرد مدرن اضافه می‌کنیم تا تنوع ابزارهای کارشناس بیشتر شود.</a:t>
            </a:r>
          </a:p>
          <a:p>
            <a:pPr algn="just" rtl="1">
              <a:lnSpc>
                <a:spcPct val="150000"/>
              </a:lnSpc>
            </a:pPr>
            <a:r>
              <a:rPr lang="fa-IR" dirty="0">
                <a:cs typeface="B Mitra" panose="00000700000000000000" pitchFamily="2" charset="-78"/>
              </a:rPr>
              <a:t>کیس جدید:  سارا، دختر ۸ ساله با </a:t>
            </a:r>
            <a:r>
              <a:rPr lang="fa-IR" dirty="0" smtClean="0">
                <a:cs typeface="B Mitra" panose="00000700000000000000" pitchFamily="2" charset="-78"/>
              </a:rPr>
              <a:t>بدغذایی </a:t>
            </a:r>
            <a:r>
              <a:rPr lang="en-US" dirty="0" smtClean="0">
                <a:cs typeface="B Mitra" panose="00000700000000000000" pitchFamily="2" charset="-78"/>
              </a:rPr>
              <a:t>(Picky Eater)</a:t>
            </a:r>
            <a:endParaRPr lang="en-US" dirty="0">
              <a:cs typeface="B Mitra" panose="00000700000000000000" pitchFamily="2" charset="-78"/>
            </a:endParaRPr>
          </a:p>
          <a:p>
            <a:pPr algn="just" rtl="1">
              <a:lnSpc>
                <a:spcPct val="150000"/>
              </a:lnSpc>
            </a:pPr>
            <a:r>
              <a:rPr lang="fa-IR" dirty="0">
                <a:cs typeface="B Mitra" panose="00000700000000000000" pitchFamily="2" charset="-78"/>
              </a:rPr>
              <a:t>سارا اضافه وزن دارد. از خوردن سبزیجات و بسیاری از غذاهای خانگی امتناع می‌کند. والدین برای جلوگیری از گرسنه ماندن او، به ناچار تسلیم خواسته‌هایش برای خوردن بیسکویت، کیک و آبمیوه‌های صنعتی می‌شوند. وعده‌های غذایی در خانه به یک میدان نبرد تبدیل شده است.</a:t>
            </a:r>
          </a:p>
          <a:p>
            <a:pPr algn="just" rtl="1">
              <a:lnSpc>
                <a:spcPct val="150000"/>
              </a:lnSpc>
            </a:pPr>
            <a:r>
              <a:rPr lang="fa-IR" dirty="0">
                <a:cs typeface="B Mitra" panose="00000700000000000000" pitchFamily="2" charset="-78"/>
              </a:rPr>
              <a:t>رویکرد مبتنی بر رفتار (تمرکز بر والدین و محیط، نه کودک):</a:t>
            </a:r>
          </a:p>
          <a:p>
            <a:pPr algn="just" rtl="1">
              <a:lnSpc>
                <a:spcPct val="150000"/>
              </a:lnSpc>
            </a:pPr>
            <a:r>
              <a:rPr lang="fa-IR" dirty="0">
                <a:cs typeface="B Mitra" panose="00000700000000000000" pitchFamily="2" charset="-78"/>
              </a:rPr>
              <a:t>گام ۱: جلسه مشاوره و تغییر تمرکز</a:t>
            </a:r>
          </a:p>
          <a:p>
            <a:pPr algn="just" rtl="1">
              <a:lnSpc>
                <a:spcPct val="150000"/>
              </a:lnSpc>
            </a:pPr>
            <a:r>
              <a:rPr lang="fa-IR" dirty="0">
                <a:cs typeface="B Mitra" panose="00000700000000000000" pitchFamily="2" charset="-78"/>
              </a:rPr>
              <a:t>کارشناس به جای صحبت در مورد وزن سارا، با والدین در مورد استرس و چالش زمان غذا صحبت می‌کند. هدف اصلی، کاهش تنش و بهبود رابطه والدین و کودک با غذاست</a:t>
            </a:r>
            <a:r>
              <a:rPr lang="fa-IR" dirty="0" smtClean="0">
                <a:cs typeface="B Mitra" panose="00000700000000000000" pitchFamily="2" charset="-78"/>
              </a:rPr>
              <a:t>.</a:t>
            </a:r>
            <a:endParaRPr lang="fa-IR" dirty="0">
              <a:cs typeface="B Mitra" panose="00000700000000000000" pitchFamily="2" charset="-78"/>
            </a:endParaRPr>
          </a:p>
        </p:txBody>
      </p:sp>
    </p:spTree>
    <p:extLst>
      <p:ext uri="{BB962C8B-B14F-4D97-AF65-F5344CB8AC3E}">
        <p14:creationId xmlns:p14="http://schemas.microsoft.com/office/powerpoint/2010/main" val="2871292423"/>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7577" y="708338"/>
            <a:ext cx="11603865" cy="5821251"/>
          </a:xfrm>
        </p:spPr>
        <p:txBody>
          <a:bodyPr>
            <a:normAutofit/>
          </a:bodyPr>
          <a:lstStyle/>
          <a:p>
            <a:pPr algn="just" rtl="1">
              <a:lnSpc>
                <a:spcPct val="160000"/>
              </a:lnSpc>
            </a:pPr>
            <a:r>
              <a:rPr lang="fa-IR" dirty="0">
                <a:cs typeface="B Mitra" panose="00000700000000000000" pitchFamily="2" charset="-78"/>
              </a:rPr>
              <a:t>گام ۲: آموزش اصل "تقسیم مسئولیت" </a:t>
            </a:r>
            <a:r>
              <a:rPr lang="fa-IR" dirty="0" smtClean="0">
                <a:cs typeface="B Mitra" panose="00000700000000000000" pitchFamily="2" charset="-78"/>
              </a:rPr>
              <a:t>(</a:t>
            </a:r>
            <a:r>
              <a:rPr lang="en-US" dirty="0" smtClean="0">
                <a:cs typeface="B Mitra" panose="00000700000000000000" pitchFamily="2" charset="-78"/>
              </a:rPr>
              <a:t>Division </a:t>
            </a:r>
            <a:r>
              <a:rPr lang="en-US" dirty="0">
                <a:cs typeface="B Mitra" panose="00000700000000000000" pitchFamily="2" charset="-78"/>
              </a:rPr>
              <a:t>of </a:t>
            </a:r>
            <a:r>
              <a:rPr lang="en-US" dirty="0" smtClean="0">
                <a:cs typeface="B Mitra" panose="00000700000000000000" pitchFamily="2" charset="-78"/>
              </a:rPr>
              <a:t>Responsibility</a:t>
            </a:r>
            <a:r>
              <a:rPr lang="fa-IR" dirty="0" smtClean="0">
                <a:cs typeface="B Mitra" panose="00000700000000000000" pitchFamily="2" charset="-78"/>
              </a:rPr>
              <a:t>)</a:t>
            </a:r>
            <a:endParaRPr lang="en-US" dirty="0">
              <a:cs typeface="B Mitra" panose="00000700000000000000" pitchFamily="2" charset="-78"/>
            </a:endParaRPr>
          </a:p>
          <a:p>
            <a:pPr algn="just" rtl="1">
              <a:lnSpc>
                <a:spcPct val="160000"/>
              </a:lnSpc>
            </a:pPr>
            <a:r>
              <a:rPr lang="fa-IR" dirty="0">
                <a:cs typeface="B Mitra" panose="00000700000000000000" pitchFamily="2" charset="-78"/>
              </a:rPr>
              <a:t>کارشناس این اصل طلایی را به والدین آموزش می‌دهد:</a:t>
            </a:r>
          </a:p>
          <a:p>
            <a:pPr algn="just" rtl="1">
              <a:lnSpc>
                <a:spcPct val="160000"/>
              </a:lnSpc>
            </a:pPr>
            <a:r>
              <a:rPr lang="fa-IR" dirty="0">
                <a:cs typeface="B Mitra" panose="00000700000000000000" pitchFamily="2" charset="-78"/>
              </a:rPr>
              <a:t>مسئولیت والدین: تعیین چه غذایی، چه زمانی و در کجا خورده شود. (مثلاً: امشب ساعت ۷ در آشپزخانه، شام ماکارونی و سالاد است).</a:t>
            </a:r>
          </a:p>
          <a:p>
            <a:pPr algn="just" rtl="1">
              <a:lnSpc>
                <a:spcPct val="160000"/>
              </a:lnSpc>
            </a:pPr>
            <a:r>
              <a:rPr lang="fa-IR" dirty="0">
                <a:cs typeface="B Mitra" panose="00000700000000000000" pitchFamily="2" charset="-78"/>
              </a:rPr>
              <a:t>مسئولیت کودک: تعیین اینکه آیا می‌خورد یا نه و چه مقداری از غذای ارائه شده را می‌خورد.</a:t>
            </a:r>
          </a:p>
          <a:p>
            <a:pPr algn="just" rtl="1">
              <a:lnSpc>
                <a:spcPct val="160000"/>
              </a:lnSpc>
            </a:pPr>
            <a:r>
              <a:rPr lang="fa-IR" dirty="0">
                <a:cs typeface="B Mitra" panose="00000700000000000000" pitchFamily="2" charset="-78"/>
              </a:rPr>
              <a:t>این اصل، فشار را از روی کودک برداشته و قدرت را به والدین بازمی‌گرداند</a:t>
            </a:r>
            <a:r>
              <a:rPr lang="fa-IR" dirty="0" smtClean="0">
                <a:cs typeface="B Mitra" panose="00000700000000000000" pitchFamily="2" charset="-78"/>
              </a:rPr>
              <a:t>.</a:t>
            </a:r>
          </a:p>
          <a:p>
            <a:pPr algn="just" rtl="1">
              <a:lnSpc>
                <a:spcPct val="160000"/>
              </a:lnSpc>
            </a:pPr>
            <a:r>
              <a:rPr lang="fa-IR" dirty="0">
                <a:cs typeface="B Mitra" panose="00000700000000000000" pitchFamily="2" charset="-78"/>
              </a:rPr>
              <a:t>گام ۳: تعیین اهداف مشترک کوچک و عملی (با تمرکز بر رفتار والدین</a:t>
            </a:r>
            <a:r>
              <a:rPr lang="fa-IR" dirty="0" smtClean="0">
                <a:cs typeface="B Mitra" panose="00000700000000000000" pitchFamily="2" charset="-78"/>
              </a:rPr>
              <a:t>)</a:t>
            </a:r>
            <a:endParaRPr lang="fa-IR" dirty="0">
              <a:cs typeface="B Mitra" panose="00000700000000000000" pitchFamily="2" charset="-78"/>
            </a:endParaRPr>
          </a:p>
        </p:txBody>
      </p:sp>
    </p:spTree>
    <p:extLst>
      <p:ext uri="{BB962C8B-B14F-4D97-AF65-F5344CB8AC3E}">
        <p14:creationId xmlns:p14="http://schemas.microsoft.com/office/powerpoint/2010/main" val="846715529"/>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1971" y="746975"/>
            <a:ext cx="11526591" cy="5782614"/>
          </a:xfrm>
        </p:spPr>
        <p:txBody>
          <a:bodyPr>
            <a:normAutofit fontScale="92500" lnSpcReduction="20000"/>
          </a:bodyPr>
          <a:lstStyle/>
          <a:p>
            <a:pPr algn="just" rtl="1">
              <a:lnSpc>
                <a:spcPct val="150000"/>
              </a:lnSpc>
            </a:pPr>
            <a:r>
              <a:rPr lang="fa-IR" dirty="0">
                <a:cs typeface="B Mitra" panose="00000700000000000000" pitchFamily="2" charset="-78"/>
              </a:rPr>
              <a:t>هدف ۱ (ارائه مستمر): "این هفته، در تمام وعده‌های شام، یک نوع سبزی (مثلاً هویج یا خیار خرد شده) را در وسط میز بگذارید. اصلاً به سارا تعارف نکنید یا اصرار نکنید که بخورد. فقط بگذارید آنجا باشد." (اصل مواجهه بدون فشار).</a:t>
            </a:r>
          </a:p>
          <a:p>
            <a:pPr algn="just" rtl="1">
              <a:lnSpc>
                <a:spcPct val="150000"/>
              </a:lnSpc>
            </a:pPr>
            <a:r>
              <a:rPr lang="fa-IR" dirty="0" smtClean="0">
                <a:cs typeface="B Mitra" panose="00000700000000000000" pitchFamily="2" charset="-78"/>
              </a:rPr>
              <a:t>هدف </a:t>
            </a:r>
            <a:r>
              <a:rPr lang="fa-IR" dirty="0">
                <a:cs typeface="B Mitra" panose="00000700000000000000" pitchFamily="2" charset="-78"/>
              </a:rPr>
              <a:t>۲ (مشارکت دادن): "از سارا بخواهید در یک کار ساده مرتبط با غذا کمک کند. مثلاً شستن کاهو یا چیدن میز. این کار به کاهش مقاومت او کمک می‌کند."</a:t>
            </a:r>
          </a:p>
          <a:p>
            <a:pPr algn="just" rtl="1">
              <a:lnSpc>
                <a:spcPct val="150000"/>
              </a:lnSpc>
            </a:pPr>
            <a:r>
              <a:rPr lang="fa-IR" dirty="0">
                <a:cs typeface="B Mitra" panose="00000700000000000000" pitchFamily="2" charset="-78"/>
              </a:rPr>
              <a:t>هدف ۳ (اصلاح میان‌وعده‌ها): "کیک و بیسکویت را از جلوی چشم بردارید. به جای آن، یک ظرف میوه شسته شده روی میز بگذارید. وقتی سارا میان‌وعده خواست، بگویید: میتونی از میوه‌ها انتخاب کنی</a:t>
            </a:r>
            <a:r>
              <a:rPr lang="fa-IR" dirty="0" smtClean="0">
                <a:cs typeface="B Mitra" panose="00000700000000000000" pitchFamily="2" charset="-78"/>
              </a:rPr>
              <a:t>.“</a:t>
            </a:r>
            <a:endParaRPr lang="en-US" dirty="0" smtClean="0">
              <a:cs typeface="B Mitra" panose="00000700000000000000" pitchFamily="2" charset="-78"/>
            </a:endParaRPr>
          </a:p>
          <a:p>
            <a:pPr algn="just" rtl="1">
              <a:lnSpc>
                <a:spcPct val="150000"/>
              </a:lnSpc>
            </a:pPr>
            <a:r>
              <a:rPr lang="fa-IR" dirty="0">
                <a:cs typeface="B Mitra" panose="00000700000000000000" pitchFamily="2" charset="-78"/>
              </a:rPr>
              <a:t>در این رویکرد، هیچ برنامه‌ی غذایی یا واحدی مطرح نمی‌شود. تمام تمرکز بر اصلاح محیط غذایی و توانمندسازی والدین است. با کاهش استرس و بهبود رفتار والدین، الگوی غذایی کودک به تدریج و به صورت طبیعی بهبود خواهد یافت و به دنبال آن، وزن نیز به تعادل می‌رسد</a:t>
            </a:r>
            <a:r>
              <a:rPr lang="fa-IR" dirty="0" smtClean="0">
                <a:cs typeface="B Mitra" panose="00000700000000000000" pitchFamily="2" charset="-78"/>
              </a:rPr>
              <a:t>.</a:t>
            </a:r>
            <a:endParaRPr lang="en-US" dirty="0">
              <a:cs typeface="B Mitra" panose="00000700000000000000" pitchFamily="2" charset="-78"/>
            </a:endParaRPr>
          </a:p>
        </p:txBody>
      </p:sp>
    </p:spTree>
    <p:extLst>
      <p:ext uri="{BB962C8B-B14F-4D97-AF65-F5344CB8AC3E}">
        <p14:creationId xmlns:p14="http://schemas.microsoft.com/office/powerpoint/2010/main" val="299770843"/>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99563" y="0"/>
            <a:ext cx="10515600" cy="1325563"/>
          </a:xfrm>
        </p:spPr>
        <p:txBody>
          <a:bodyPr>
            <a:normAutofit/>
          </a:bodyPr>
          <a:lstStyle/>
          <a:p>
            <a:pPr algn="ctr" rtl="1"/>
            <a:r>
              <a:rPr lang="ar-SA" sz="3600" b="1" dirty="0">
                <a:cs typeface="B Mitra" panose="00000700000000000000" pitchFamily="2" charset="-78"/>
              </a:rPr>
              <a:t>لیست جانشینی برای کودکان </a:t>
            </a:r>
            <a:r>
              <a:rPr lang="ar-SA" sz="3600" b="1" dirty="0" smtClean="0">
                <a:cs typeface="B Mitra" panose="00000700000000000000" pitchFamily="2" charset="-78"/>
              </a:rPr>
              <a:t>1</a:t>
            </a:r>
            <a:r>
              <a:rPr lang="fa-IR" sz="3600" b="1" dirty="0" smtClean="0">
                <a:cs typeface="B Mitra" panose="00000700000000000000" pitchFamily="2" charset="-78"/>
              </a:rPr>
              <a:t> تا </a:t>
            </a:r>
            <a:r>
              <a:rPr lang="ar-SA" sz="3600" b="1" dirty="0" smtClean="0">
                <a:cs typeface="B Mitra" panose="00000700000000000000" pitchFamily="2" charset="-78"/>
              </a:rPr>
              <a:t>7 </a:t>
            </a:r>
            <a:r>
              <a:rPr lang="ar-SA" sz="3600" b="1" dirty="0">
                <a:cs typeface="B Mitra" panose="00000700000000000000" pitchFamily="2" charset="-78"/>
              </a:rPr>
              <a:t>ساله</a:t>
            </a:r>
            <a:endParaRPr lang="en-US" sz="3600" b="1" dirty="0">
              <a:cs typeface="B Mitra" panose="00000700000000000000" pitchFamily="2" charset="-78"/>
            </a:endParaRPr>
          </a:p>
        </p:txBody>
      </p:sp>
      <p:pic>
        <p:nvPicPr>
          <p:cNvPr id="4" name="Content Placeholder 3"/>
          <p:cNvPicPr>
            <a:picLocks noGrp="1" noChangeAspect="1"/>
          </p:cNvPicPr>
          <p:nvPr>
            <p:ph idx="1"/>
          </p:nvPr>
        </p:nvPicPr>
        <p:blipFill>
          <a:blip r:embed="rId2"/>
          <a:stretch>
            <a:fillRect/>
          </a:stretch>
        </p:blipFill>
        <p:spPr>
          <a:xfrm>
            <a:off x="3670479" y="1366093"/>
            <a:ext cx="4559121" cy="5491908"/>
          </a:xfrm>
          <a:prstGeom prst="rect">
            <a:avLst/>
          </a:prstGeom>
        </p:spPr>
      </p:pic>
    </p:spTree>
    <p:extLst>
      <p:ext uri="{BB962C8B-B14F-4D97-AF65-F5344CB8AC3E}">
        <p14:creationId xmlns:p14="http://schemas.microsoft.com/office/powerpoint/2010/main" val="3667793696"/>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194144"/>
            <a:ext cx="10515600" cy="1325563"/>
          </a:xfrm>
        </p:spPr>
        <p:txBody>
          <a:bodyPr>
            <a:normAutofit/>
          </a:bodyPr>
          <a:lstStyle/>
          <a:p>
            <a:pPr algn="ctr" rtl="1"/>
            <a:r>
              <a:rPr lang="ar-SA" sz="3600" b="1" dirty="0">
                <a:cs typeface="B Mitra" panose="00000700000000000000" pitchFamily="2" charset="-78"/>
              </a:rPr>
              <a:t>لیست جانشینی برای کودکان 7 ساله تا قبل از 13 سالگی</a:t>
            </a:r>
            <a:endParaRPr lang="en-US" sz="3600" b="1" dirty="0">
              <a:cs typeface="B Mitra" panose="00000700000000000000" pitchFamily="2" charset="-78"/>
            </a:endParaRPr>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3096098" y="1519707"/>
            <a:ext cx="4591717" cy="5211651"/>
          </a:xfrm>
          <a:prstGeom prst="rect">
            <a:avLst/>
          </a:prstGeom>
        </p:spPr>
      </p:pic>
    </p:spTree>
    <p:extLst>
      <p:ext uri="{BB962C8B-B14F-4D97-AF65-F5344CB8AC3E}">
        <p14:creationId xmlns:p14="http://schemas.microsoft.com/office/powerpoint/2010/main" val="15446493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7" name="Picture 6"/>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2041746" cy="6858000"/>
          </a:xfrm>
          <a:prstGeom prst="rect">
            <a:avLst/>
          </a:prstGeom>
          <a:noFill/>
          <a:ln>
            <a:noFill/>
          </a:ln>
        </p:spPr>
      </p:pic>
    </p:spTree>
    <p:extLst>
      <p:ext uri="{BB962C8B-B14F-4D97-AF65-F5344CB8AC3E}">
        <p14:creationId xmlns:p14="http://schemas.microsoft.com/office/powerpoint/2010/main" val="433431975"/>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119452"/>
            <a:ext cx="10515600" cy="1325563"/>
          </a:xfrm>
        </p:spPr>
        <p:txBody>
          <a:bodyPr>
            <a:normAutofit/>
          </a:bodyPr>
          <a:lstStyle/>
          <a:p>
            <a:pPr algn="ctr" rtl="1"/>
            <a:r>
              <a:rPr lang="ar-SA" sz="3600" b="1" dirty="0">
                <a:cs typeface="B Mitra" panose="00000700000000000000" pitchFamily="2" charset="-78"/>
              </a:rPr>
              <a:t>لیست جانشینی برای کودکان </a:t>
            </a:r>
            <a:r>
              <a:rPr lang="ar-SA" sz="3600" b="1" dirty="0" smtClean="0">
                <a:cs typeface="B Mitra" panose="00000700000000000000" pitchFamily="2" charset="-78"/>
              </a:rPr>
              <a:t>13</a:t>
            </a:r>
            <a:r>
              <a:rPr lang="fa-IR" sz="3600" b="1" dirty="0" smtClean="0">
                <a:cs typeface="B Mitra" panose="00000700000000000000" pitchFamily="2" charset="-78"/>
              </a:rPr>
              <a:t> تا </a:t>
            </a:r>
            <a:r>
              <a:rPr lang="ar-SA" sz="3600" b="1" dirty="0" smtClean="0">
                <a:cs typeface="B Mitra" panose="00000700000000000000" pitchFamily="2" charset="-78"/>
              </a:rPr>
              <a:t>18 </a:t>
            </a:r>
            <a:r>
              <a:rPr lang="ar-SA" sz="3600" b="1" dirty="0">
                <a:cs typeface="B Mitra" panose="00000700000000000000" pitchFamily="2" charset="-78"/>
              </a:rPr>
              <a:t>ساله</a:t>
            </a:r>
            <a:endParaRPr lang="en-US" sz="3600" b="1" dirty="0">
              <a:cs typeface="B Mitra" panose="00000700000000000000" pitchFamily="2" charset="-78"/>
            </a:endParaRPr>
          </a:p>
        </p:txBody>
      </p:sp>
      <p:sp>
        <p:nvSpPr>
          <p:cNvPr id="3" name="Content Placeholder 2"/>
          <p:cNvSpPr>
            <a:spLocks noGrp="1"/>
          </p:cNvSpPr>
          <p:nvPr>
            <p:ph idx="1"/>
          </p:nvPr>
        </p:nvSpPr>
        <p:spPr/>
        <p:txBody>
          <a:bodyPr/>
          <a:lstStyle/>
          <a:p>
            <a:endParaRPr lang="en-US" dirty="0"/>
          </a:p>
        </p:txBody>
      </p:sp>
      <p:pic>
        <p:nvPicPr>
          <p:cNvPr id="5" name="Picture 4"/>
          <p:cNvPicPr>
            <a:picLocks noChangeAspect="1"/>
          </p:cNvPicPr>
          <p:nvPr/>
        </p:nvPicPr>
        <p:blipFill>
          <a:blip r:embed="rId2"/>
          <a:stretch>
            <a:fillRect/>
          </a:stretch>
        </p:blipFill>
        <p:spPr>
          <a:xfrm>
            <a:off x="3786390" y="1253678"/>
            <a:ext cx="3696236" cy="5604322"/>
          </a:xfrm>
          <a:prstGeom prst="rect">
            <a:avLst/>
          </a:prstGeom>
        </p:spPr>
      </p:pic>
    </p:spTree>
    <p:extLst>
      <p:ext uri="{BB962C8B-B14F-4D97-AF65-F5344CB8AC3E}">
        <p14:creationId xmlns:p14="http://schemas.microsoft.com/office/powerpoint/2010/main" val="14989024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4" name="Picture 3"/>
          <p:cNvPicPr/>
          <p:nvPr/>
        </p:nvPicPr>
        <p:blipFill rotWithShape="1">
          <a:blip r:embed="rId2">
            <a:extLst>
              <a:ext uri="{28A0092B-C50C-407E-A947-70E740481C1C}">
                <a14:useLocalDpi xmlns:a14="http://schemas.microsoft.com/office/drawing/2010/main" val="0"/>
              </a:ext>
            </a:extLst>
          </a:blip>
          <a:srcRect l="30572" t="20469" r="30224" b="5009"/>
          <a:stretch/>
        </p:blipFill>
        <p:spPr bwMode="auto">
          <a:xfrm>
            <a:off x="1687132" y="270456"/>
            <a:ext cx="8087932" cy="689019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397622779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3742</TotalTime>
  <Words>5408</Words>
  <Application>Microsoft Office PowerPoint</Application>
  <PresentationFormat>Widescreen</PresentationFormat>
  <Paragraphs>293</Paragraphs>
  <Slides>80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80</vt:i4>
      </vt:variant>
    </vt:vector>
  </HeadingPairs>
  <TitlesOfParts>
    <vt:vector size="86" baseType="lpstr">
      <vt:lpstr>Arial</vt:lpstr>
      <vt:lpstr>B Mitra</vt:lpstr>
      <vt:lpstr>Calibri</vt:lpstr>
      <vt:lpstr>Calibri Light</vt:lpstr>
      <vt:lpstr>Times New Roman</vt:lpstr>
      <vt:lpstr>Office Theme</vt:lpstr>
      <vt:lpstr>PowerPoint Presentation</vt:lpstr>
      <vt:lpstr>خدمات مشاوره تغذيه و كنترل وزن در كودكان بالای 5 سال و نوجوانان</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اهداف و استراتژی های جهانی در کنترل اضافه وزن و چاقی کودکان و نوجوانان</vt:lpstr>
      <vt:lpstr>PowerPoint Presentation</vt:lpstr>
      <vt:lpstr>PowerPoint Presentation</vt:lpstr>
      <vt:lpstr>PowerPoint Presentation</vt:lpstr>
      <vt:lpstr>PowerPoint Presentation</vt:lpstr>
      <vt:lpstr>مداخلات کلیدی قابل اجرا در کشور</vt:lpstr>
      <vt:lpstr>PowerPoint Presentation</vt:lpstr>
      <vt:lpstr>PowerPoint Presentation</vt:lpstr>
      <vt:lpstr>مداخلات کلیدی قابل اجرا درمدارس </vt:lpstr>
      <vt:lpstr>PowerPoint Presentation</vt:lpstr>
      <vt:lpstr>PowerPoint Presentation</vt:lpstr>
      <vt:lpstr>PowerPoint Presentation</vt:lpstr>
      <vt:lpstr>PowerPoint Presentation</vt:lpstr>
      <vt:lpstr>PowerPoint Presentation</vt:lpstr>
      <vt:lpstr>PowerPoint Presentation</vt:lpstr>
      <vt:lpstr>فصل اول: ارزیابی ها</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فصل دوم:  نکاتی در خصوص تفسیر ارزیابی ها</vt:lpstr>
      <vt:lpstr>PowerPoint Presentation</vt:lpstr>
      <vt:lpstr>PowerPoint Presentation</vt:lpstr>
      <vt:lpstr>PowerPoint Presentation</vt:lpstr>
      <vt:lpstr>PowerPoint Presentation</vt:lpstr>
      <vt:lpstr>PowerPoint Presentation</vt:lpstr>
      <vt:lpstr> فصل سوم:  مشاوره تغذیه</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هنر مشاوره - ایجاد ارتباط و هدف‌گذاری</vt:lpstr>
      <vt:lpstr>PowerPoint Presentation</vt:lpstr>
      <vt:lpstr>PowerPoint Presentation</vt:lpstr>
      <vt:lpstr>PowerPoint Presentation</vt:lpstr>
      <vt:lpstr>PowerPoint Presentation</vt:lpstr>
      <vt:lpstr>حل کیس</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لیست جانشینی برای کودکان 1 تا 7 ساله</vt:lpstr>
      <vt:lpstr>لیست جانشینی برای کودکان 7 ساله تا قبل از 13 سالگی</vt:lpstr>
      <vt:lpstr>لیست جانشینی برای کودکان 13 تا 18 ساله</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خدمات مشاوره تغذيه و كنترل وزن در كودكان بالای 5 سال و نوجوانان</dc:title>
  <dc:creator>Alireza Milajerdi</dc:creator>
  <cp:lastModifiedBy>Alireza Milajerdi</cp:lastModifiedBy>
  <cp:revision>424</cp:revision>
  <dcterms:created xsi:type="dcterms:W3CDTF">2025-11-12T07:38:55Z</dcterms:created>
  <dcterms:modified xsi:type="dcterms:W3CDTF">2025-11-23T06:34:54Z</dcterms:modified>
</cp:coreProperties>
</file>